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Default Extension="wdp" ContentType="image/vnd.ms-photo"/>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aveSubsetFonts="1">
  <p:sldMasterIdLst>
    <p:sldMasterId id="2147483660" r:id="rId1"/>
  </p:sldMasterIdLst>
  <p:notesMasterIdLst>
    <p:notesMasterId r:id="rId2"/>
  </p:notesMasterIdLst>
  <p:handoutMasterIdLst>
    <p:handoutMasterId r:id="rId3"/>
  </p:handoutMasterIdLst>
  <p:sldIdLst>
    <p:sldId id="257" r:id="rId4"/>
    <p:sldId id="258" r:id="rId5"/>
    <p:sldId id="310" r:id="rId6"/>
    <p:sldId id="259" r:id="rId7"/>
    <p:sldId id="260" r:id="rId8"/>
    <p:sldId id="346" r:id="rId9"/>
    <p:sldId id="313" r:id="rId10"/>
    <p:sldId id="315" r:id="rId11"/>
    <p:sldId id="316" r:id="rId12"/>
    <p:sldId id="317" r:id="rId13"/>
    <p:sldId id="318" r:id="rId14"/>
    <p:sldId id="320" r:id="rId15"/>
    <p:sldId id="321" r:id="rId16"/>
    <p:sldId id="322" r:id="rId17"/>
    <p:sldId id="323" r:id="rId18"/>
    <p:sldId id="324" r:id="rId19"/>
    <p:sldId id="325" r:id="rId20"/>
    <p:sldId id="326" r:id="rId21"/>
    <p:sldId id="327" r:id="rId22"/>
    <p:sldId id="328" r:id="rId23"/>
    <p:sldId id="329" r:id="rId24"/>
    <p:sldId id="332" r:id="rId25"/>
    <p:sldId id="333" r:id="rId26"/>
    <p:sldId id="341"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44" r:id="rId43"/>
    <p:sldId id="362" r:id="rId44"/>
    <p:sldId id="334" r:id="rId45"/>
    <p:sldId id="335" r:id="rId46"/>
    <p:sldId id="337" r:id="rId47"/>
  </p:sldIdLst>
  <p:sldSz cx="18288000" cy="10287000"/>
  <p:notesSz cx="6858000" cy="9144000"/>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E5DE7E-D697-4557-BFB6-979B6563602E}">
          <p14:sldIdLst>
            <p14:sldId id="257"/>
            <p14:sldId id="258"/>
            <p14:sldId id="310"/>
            <p14:sldId id="259"/>
          </p14:sldIdLst>
        </p14:section>
        <p14:section name="Untitled Section" id="{B125E6C6-F13A-4EA5-BBC3-F9B08044B1BC}">
          <p14:sldIdLst>
            <p14:sldId id="260"/>
            <p14:sldId id="346"/>
            <p14:sldId id="313"/>
            <p14:sldId id="315"/>
            <p14:sldId id="316"/>
            <p14:sldId id="317"/>
            <p14:sldId id="318"/>
            <p14:sldId id="320"/>
            <p14:sldId id="321"/>
            <p14:sldId id="322"/>
            <p14:sldId id="323"/>
            <p14:sldId id="324"/>
            <p14:sldId id="325"/>
            <p14:sldId id="326"/>
            <p14:sldId id="327"/>
            <p14:sldId id="328"/>
            <p14:sldId id="329"/>
            <p14:sldId id="332"/>
            <p14:sldId id="333"/>
            <p14:sldId id="341"/>
            <p14:sldId id="347"/>
            <p14:sldId id="348"/>
            <p14:sldId id="349"/>
            <p14:sldId id="350"/>
            <p14:sldId id="351"/>
            <p14:sldId id="352"/>
            <p14:sldId id="353"/>
            <p14:sldId id="354"/>
            <p14:sldId id="355"/>
            <p14:sldId id="356"/>
            <p14:sldId id="357"/>
            <p14:sldId id="358"/>
            <p14:sldId id="359"/>
            <p14:sldId id="360"/>
            <p14:sldId id="361"/>
            <p14:sldId id="344"/>
            <p14:sldId id="362"/>
            <p14:sldId id="334"/>
            <p14:sldId id="335"/>
            <p14:sldId id="337"/>
          </p14:sldIdLst>
        </p14:section>
      </p14:sectionLst>
    </p:ex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B30"/>
    <a:srgbClr val="0694A2"/>
    <a:srgbClr val="FFFFFF"/>
    <a:srgbClr val="F58025"/>
    <a:srgbClr val="2678F1"/>
    <a:srgbClr val="04AA6D"/>
    <a:srgbClr val="692F34"/>
    <a:srgbClr val="03231C"/>
    <a:srgbClr val="1A3F46"/>
    <a:srgbClr val="2150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32" autoAdjust="0"/>
  </p:normalViewPr>
  <p:slideViewPr>
    <p:cSldViewPr snapToGrid="0">
      <p:cViewPr varScale="1">
        <p:scale>
          <a:sx n="72" d="100"/>
          <a:sy n="72" d="100"/>
        </p:scale>
        <p:origin x="690" y="102"/>
      </p:cViewPr>
      <p:guideLst>
        <p:guide orient="horz" pos="3240"/>
        <p:guide pos="57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864" y="90"/>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notesMaster" Target="notesMasters/notes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tags" Target="tags/tag1.xml" /><Relationship Id="rId49" Type="http://schemas.openxmlformats.org/officeDocument/2006/relationships/presProps" Target="presProps.xml" /><Relationship Id="rId5" Type="http://schemas.openxmlformats.org/officeDocument/2006/relationships/slide" Target="slides/slide2.xml" /><Relationship Id="rId50" Type="http://schemas.openxmlformats.org/officeDocument/2006/relationships/viewProps" Target="viewProps.xml" /><Relationship Id="rId51" Type="http://schemas.openxmlformats.org/officeDocument/2006/relationships/theme" Target="theme/theme1.xml" /><Relationship Id="rId52" Type="http://schemas.openxmlformats.org/officeDocument/2006/relationships/tableStyles" Target="tableStyles.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عنصر نائب للرأس 1">
            <a:extLst>
              <a:ext uri="{FF2B5EF4-FFF2-40B4-BE49-F238E27FC236}">
                <a16:creationId xmlns:a16="http://schemas.microsoft.com/office/drawing/2014/main" id="{35D29954-ECCA-4119-9DDB-626B115DC602}"/>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عنصر نائب للتاريخ 2">
            <a:extLst>
              <a:ext uri="{FF2B5EF4-FFF2-40B4-BE49-F238E27FC236}">
                <a16:creationId xmlns:a16="http://schemas.microsoft.com/office/drawing/2014/main" id="{95EA3DD0-93CA-4320-AFFF-86608D165486}"/>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r">
              <a:defRPr sz="1200"/>
            </a:lvl1pPr>
          </a:lstStyle>
          <a:p>
            <a:fld id="{1C852C9F-252A-4475-AA43-C77E5A0A5E19}" type="datetimeFigureOut">
              <a:rPr lang="en-US" smtClean="0"/>
              <a:t>7/9/2024</a:t>
            </a:fld>
            <a:endParaRPr lang="en-US"/>
          </a:p>
        </p:txBody>
      </p:sp>
      <p:sp>
        <p:nvSpPr>
          <p:cNvPr id="4" name="عنصر نائب للتذييل 3">
            <a:extLst>
              <a:ext uri="{FF2B5EF4-FFF2-40B4-BE49-F238E27FC236}">
                <a16:creationId xmlns:a16="http://schemas.microsoft.com/office/drawing/2014/main" id="{19B51875-09A5-4F1D-B959-C3E36A5B5CD1}"/>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5" name="عنصر نائب لرقم الشريحة 4">
            <a:extLst>
              <a:ext uri="{FF2B5EF4-FFF2-40B4-BE49-F238E27FC236}">
                <a16:creationId xmlns:a16="http://schemas.microsoft.com/office/drawing/2014/main" id="{687AA53D-5768-4A69-BC76-AF9C505651BE}"/>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r">
              <a:defRPr sz="1200"/>
            </a:lvl1pPr>
          </a:lstStyle>
          <a:p>
            <a:fld id="{81D9C238-18E6-4A13-86B0-894CA0380344}" type="slidenum">
              <a:rPr lang="en-US" smtClean="0"/>
              <a:t>‹#›</a:t>
            </a:fld>
            <a:endParaRPr lang="en-US"/>
          </a:p>
        </p:txBody>
      </p:sp>
    </p:spTree>
    <p:extLst>
      <p:ext uri="{BB962C8B-B14F-4D97-AF65-F5344CB8AC3E}">
        <p14:creationId xmlns:p14="http://schemas.microsoft.com/office/powerpoint/2010/main" val="2455231147"/>
      </p:ext>
    </p:extLst>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A3B3898F-93D7-4243-983D-E240BED84BDE}" type="datetimeFigureOut">
              <a:rPr lang="en-US" smtClean="0"/>
              <a:t>7/9/2024</a:t>
            </a:fld>
            <a:endParaRPr lang="en-US"/>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C34D734A-4EE3-431C-BFA6-60151A4A4960}" type="slidenum">
              <a:rPr lang="en-US" smtClean="0"/>
              <a:t>‹#›</a:t>
            </a:fld>
            <a:endParaRPr lang="en-US"/>
          </a:p>
        </p:txBody>
      </p:sp>
    </p:spTree>
    <p:extLst>
      <p:ext uri="{BB962C8B-B14F-4D97-AF65-F5344CB8AC3E}">
        <p14:creationId xmlns:p14="http://schemas.microsoft.com/office/powerpoint/2010/main" val="294212900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fld id="{C34D734A-4EE3-431C-BFA6-60151A4A4960}" type="slidenum">
              <a:rPr lang="en-US" smtClean="0"/>
              <a:t>8</a:t>
            </a:fld>
            <a:endParaRPr lang="en-US"/>
          </a:p>
        </p:txBody>
      </p:sp>
    </p:spTree>
    <p:extLst>
      <p:ext uri="{BB962C8B-B14F-4D97-AF65-F5344CB8AC3E}">
        <p14:creationId xmlns:p14="http://schemas.microsoft.com/office/powerpoint/2010/main" val="201266573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Custom Layout">
    <p:spTree>
      <p:nvGrpSpPr>
        <p:cNvPr id="1" name=""/>
        <p:cNvGrpSpPr/>
        <p:nvPr/>
      </p:nvGrpSpPr>
      <p:grpSpPr>
        <a:xfrm>
          <a:off x="0" y="0"/>
          <a:ext cx="0" cy="0"/>
        </a:xfrm>
      </p:grpSpPr>
      <p:sp>
        <p:nvSpPr>
          <p:cNvPr id="10" name="Rectangle 9">
            <a:extLst>
              <a:ext uri="{FF2B5EF4-FFF2-40B4-BE49-F238E27FC236}">
                <a16:creationId xmlns:a16="http://schemas.microsoft.com/office/drawing/2014/main" id="{5498403A-ACFF-4190-8C7F-67D9C0E6A5C5}"/>
              </a:ext>
            </a:extLst>
          </p:cNvPr>
          <p:cNvSpPr/>
          <p:nvPr userDrawn="1"/>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39415766"/>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42_Custom Layout">
    <p:spTree>
      <p:nvGrpSpPr>
        <p:cNvPr id="1" name=""/>
        <p:cNvGrpSpPr/>
        <p:nvPr/>
      </p:nvGrpSpPr>
      <p:grpSpPr>
        <a:xfrm>
          <a:off x="0" y="0"/>
          <a:ext cx="0" cy="0"/>
        </a:xfrm>
      </p:grpSpPr>
      <p:sp>
        <p:nvSpPr>
          <p:cNvPr id="7" name="Picture Placeholder 2">
            <a:extLst>
              <a:ext uri="{FF2B5EF4-FFF2-40B4-BE49-F238E27FC236}">
                <a16:creationId xmlns:a16="http://schemas.microsoft.com/office/drawing/2014/main" id="{184CD2CE-8B0F-4B32-895E-578A06C2E9DF}"/>
              </a:ext>
            </a:extLst>
          </p:cNvPr>
          <p:cNvSpPr>
            <a:spLocks noGrp="1"/>
          </p:cNvSpPr>
          <p:nvPr>
            <p:ph type="pic" sz="quarter" idx="23"/>
          </p:nvPr>
        </p:nvSpPr>
        <p:spPr>
          <a:xfrm>
            <a:off x="6339841" y="1483360"/>
            <a:ext cx="5587999" cy="3495040"/>
          </a:xfrm>
          <a:prstGeom prst="rect">
            <a:avLst/>
          </a:prstGeom>
          <a:ln>
            <a:noFill/>
          </a:ln>
        </p:spPr>
        <p:txBody>
          <a:bodyPr/>
          <a:lstStyle>
            <a:lvl1pPr>
              <a:defRPr sz="2000">
                <a:latin typeface="Lato" panose="020f0502020204030203" pitchFamily="34" charset="0"/>
              </a:defRPr>
            </a:lvl1pPr>
          </a:lstStyle>
          <a:p>
            <a:endParaRPr lang="en-ID"/>
          </a:p>
        </p:txBody>
      </p:sp>
    </p:spTree>
    <p:extLst>
      <p:ext uri="{BB962C8B-B14F-4D97-AF65-F5344CB8AC3E}">
        <p14:creationId xmlns:p14="http://schemas.microsoft.com/office/powerpoint/2010/main" val="2937124428"/>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Custom Layout">
    <p:spTree>
      <p:nvGrpSpPr>
        <p:cNvPr id="1" name=""/>
        <p:cNvGrpSpPr/>
        <p:nvPr/>
      </p:nvGrpSpPr>
      <p:grpSpPr>
        <a:xfrm>
          <a:off x="0" y="0"/>
          <a:ext cx="0" cy="0"/>
        </a:xfrm>
      </p:grpSpPr>
      <p:sp>
        <p:nvSpPr>
          <p:cNvPr id="8" name="Picture Placeholder 2">
            <a:extLst>
              <a:ext uri="{FF2B5EF4-FFF2-40B4-BE49-F238E27FC236}">
                <a16:creationId xmlns:a16="http://schemas.microsoft.com/office/drawing/2014/main" id="{A6782306-69C8-498A-AE2F-3BD455B49FC3}"/>
              </a:ext>
            </a:extLst>
          </p:cNvPr>
          <p:cNvSpPr>
            <a:spLocks noGrp="1"/>
          </p:cNvSpPr>
          <p:nvPr>
            <p:ph type="pic" sz="quarter" idx="10"/>
          </p:nvPr>
        </p:nvSpPr>
        <p:spPr>
          <a:xfrm>
            <a:off x="0" y="2491740"/>
            <a:ext cx="9834880" cy="5303520"/>
          </a:xfrm>
          <a:prstGeom prst="rect">
            <a:avLst/>
          </a:prstGeom>
          <a:ln>
            <a:noFill/>
          </a:ln>
        </p:spPr>
        <p:txBody>
          <a:bodyPr/>
          <a:lstStyle>
            <a:lvl1pPr>
              <a:defRPr sz="2000">
                <a:latin typeface="Lato" panose="020f0502020204030203" pitchFamily="34" charset="0"/>
              </a:defRPr>
            </a:lvl1pPr>
          </a:lstStyle>
          <a:p>
            <a:endParaRPr lang="en-ID"/>
          </a:p>
        </p:txBody>
      </p:sp>
    </p:spTree>
    <p:extLst>
      <p:ext uri="{BB962C8B-B14F-4D97-AF65-F5344CB8AC3E}">
        <p14:creationId xmlns:p14="http://schemas.microsoft.com/office/powerpoint/2010/main" val="407985069"/>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2_Custom Layout">
    <p:spTree>
      <p:nvGrpSpPr>
        <p:cNvPr id="1" name=""/>
        <p:cNvGrpSpPr/>
        <p:nvPr/>
      </p:nvGrpSpPr>
      <p:grpSpPr>
        <a:xfrm>
          <a:off x="0" y="0"/>
          <a:ext cx="0" cy="0"/>
        </a:xfrm>
      </p:grpSpPr>
      <p:sp>
        <p:nvSpPr>
          <p:cNvPr id="3" name="Picture Placeholder 2">
            <a:extLst>
              <a:ext uri="{FF2B5EF4-FFF2-40B4-BE49-F238E27FC236}">
                <a16:creationId xmlns:a16="http://schemas.microsoft.com/office/drawing/2014/main" id="{BB1B2D7C-C83A-448A-9CD3-65A3F6335816}"/>
              </a:ext>
            </a:extLst>
          </p:cNvPr>
          <p:cNvSpPr>
            <a:spLocks noGrp="1"/>
          </p:cNvSpPr>
          <p:nvPr>
            <p:ph type="pic" sz="quarter" idx="10"/>
          </p:nvPr>
        </p:nvSpPr>
        <p:spPr>
          <a:xfrm>
            <a:off x="8453120" y="2491740"/>
            <a:ext cx="9834880" cy="5303520"/>
          </a:xfrm>
          <a:prstGeom prst="rect">
            <a:avLst/>
          </a:prstGeom>
          <a:ln>
            <a:noFill/>
          </a:ln>
        </p:spPr>
        <p:txBody>
          <a:bodyPr/>
          <a:lstStyle>
            <a:lvl1pPr>
              <a:defRPr sz="2000">
                <a:latin typeface="Lato" panose="020f0502020204030203" pitchFamily="34" charset="0"/>
              </a:defRPr>
            </a:lvl1pPr>
          </a:lstStyle>
          <a:p>
            <a:endParaRPr lang="en-ID"/>
          </a:p>
        </p:txBody>
      </p:sp>
    </p:spTree>
    <p:extLst>
      <p:ext uri="{BB962C8B-B14F-4D97-AF65-F5344CB8AC3E}">
        <p14:creationId xmlns:p14="http://schemas.microsoft.com/office/powerpoint/2010/main" val="67143882"/>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3_Custom Layout">
    <p:spTree>
      <p:nvGrpSpPr>
        <p:cNvPr id="1" name=""/>
        <p:cNvGrpSpPr/>
        <p:nvPr/>
      </p:nvGrpSpPr>
      <p:grpSpPr>
        <a:xfrm>
          <a:off x="0" y="0"/>
          <a:ext cx="0" cy="0"/>
        </a:xfrm>
      </p:grpSpPr>
      <p:sp>
        <p:nvSpPr>
          <p:cNvPr id="4" name="Picture Placeholder 2">
            <a:extLst>
              <a:ext uri="{FF2B5EF4-FFF2-40B4-BE49-F238E27FC236}">
                <a16:creationId xmlns:a16="http://schemas.microsoft.com/office/drawing/2014/main" id="{2AEB2822-EFBE-4C18-A22A-DB915E4A6AB6}"/>
              </a:ext>
            </a:extLst>
          </p:cNvPr>
          <p:cNvSpPr>
            <a:spLocks noGrp="1"/>
          </p:cNvSpPr>
          <p:nvPr>
            <p:ph type="pic" sz="quarter" idx="11"/>
          </p:nvPr>
        </p:nvSpPr>
        <p:spPr>
          <a:xfrm>
            <a:off x="6019800" y="0"/>
            <a:ext cx="6248400" cy="4693920"/>
          </a:xfrm>
          <a:prstGeom prst="rect">
            <a:avLst/>
          </a:prstGeom>
          <a:ln>
            <a:noFill/>
          </a:ln>
        </p:spPr>
        <p:txBody>
          <a:bodyPr/>
          <a:lstStyle>
            <a:lvl1pPr>
              <a:defRPr sz="2000">
                <a:latin typeface="Lato" panose="020f0502020204030203" pitchFamily="34" charset="0"/>
              </a:defRPr>
            </a:lvl1pPr>
          </a:lstStyle>
          <a:p>
            <a:endParaRPr lang="en-ID"/>
          </a:p>
        </p:txBody>
      </p:sp>
    </p:spTree>
    <p:extLst>
      <p:ext uri="{BB962C8B-B14F-4D97-AF65-F5344CB8AC3E}">
        <p14:creationId xmlns:p14="http://schemas.microsoft.com/office/powerpoint/2010/main" val="2022669369"/>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20_Custom Layout">
    <p:spTree>
      <p:nvGrpSpPr>
        <p:cNvPr id="1" name=""/>
        <p:cNvGrpSpPr/>
        <p:nvPr/>
      </p:nvGrpSpPr>
      <p:grpSpPr>
        <a:xfrm>
          <a:off x="0" y="0"/>
          <a:ext cx="0" cy="0"/>
        </a:xfrm>
      </p:grpSpPr>
      <p:sp>
        <p:nvSpPr>
          <p:cNvPr id="4" name="Picture Placeholder 2">
            <a:extLst>
              <a:ext uri="{FF2B5EF4-FFF2-40B4-BE49-F238E27FC236}">
                <a16:creationId xmlns:a16="http://schemas.microsoft.com/office/drawing/2014/main" id="{1AD67433-AFA9-4585-B378-B294EB491BF3}"/>
              </a:ext>
            </a:extLst>
          </p:cNvPr>
          <p:cNvSpPr>
            <a:spLocks noGrp="1"/>
          </p:cNvSpPr>
          <p:nvPr>
            <p:ph type="pic" sz="quarter" idx="11"/>
          </p:nvPr>
        </p:nvSpPr>
        <p:spPr>
          <a:xfrm>
            <a:off x="1497603" y="5852160"/>
            <a:ext cx="5730240" cy="3291840"/>
          </a:xfrm>
          <a:prstGeom prst="rect">
            <a:avLst/>
          </a:prstGeom>
          <a:ln>
            <a:noFill/>
          </a:ln>
        </p:spPr>
        <p:txBody>
          <a:bodyPr/>
          <a:lstStyle>
            <a:lvl1pPr>
              <a:defRPr sz="2000">
                <a:latin typeface="Lato" panose="020f0502020204030203" pitchFamily="34" charset="0"/>
              </a:defRPr>
            </a:lvl1pPr>
          </a:lstStyle>
          <a:p>
            <a:endParaRPr lang="en-ID"/>
          </a:p>
        </p:txBody>
      </p:sp>
    </p:spTree>
    <p:extLst>
      <p:ext uri="{BB962C8B-B14F-4D97-AF65-F5344CB8AC3E}">
        <p14:creationId xmlns:p14="http://schemas.microsoft.com/office/powerpoint/2010/main" val="2329626888"/>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9_Custom Layout">
    <p:spTree>
      <p:nvGrpSpPr>
        <p:cNvPr id="1" name=""/>
        <p:cNvGrpSpPr/>
        <p:nvPr/>
      </p:nvGrpSpPr>
      <p:grpSpPr>
        <a:xfrm>
          <a:off x="0" y="0"/>
          <a:ext cx="0" cy="0"/>
        </a:xfrm>
      </p:grpSpPr>
      <p:sp>
        <p:nvSpPr>
          <p:cNvPr id="4" name="Picture Placeholder 2">
            <a:extLst>
              <a:ext uri="{FF2B5EF4-FFF2-40B4-BE49-F238E27FC236}">
                <a16:creationId xmlns:a16="http://schemas.microsoft.com/office/drawing/2014/main" id="{2087E6F8-010A-4E90-B244-F31A9DC0B9B3}"/>
              </a:ext>
            </a:extLst>
          </p:cNvPr>
          <p:cNvSpPr>
            <a:spLocks noGrp="1"/>
          </p:cNvSpPr>
          <p:nvPr>
            <p:ph type="pic" sz="quarter" idx="13"/>
          </p:nvPr>
        </p:nvSpPr>
        <p:spPr>
          <a:xfrm>
            <a:off x="7426721" y="2928620"/>
            <a:ext cx="3434557" cy="4122420"/>
          </a:xfrm>
          <a:prstGeom prst="rect">
            <a:avLst/>
          </a:prstGeom>
          <a:ln>
            <a:noFill/>
          </a:ln>
        </p:spPr>
        <p:txBody>
          <a:bodyPr/>
          <a:lstStyle>
            <a:lvl1pPr>
              <a:defRPr sz="2000">
                <a:latin typeface="Lato" panose="020f0502020204030203" pitchFamily="34" charset="0"/>
              </a:defRPr>
            </a:lvl1pPr>
          </a:lstStyle>
          <a:p>
            <a:endParaRPr lang="en-ID"/>
          </a:p>
        </p:txBody>
      </p:sp>
      <p:sp>
        <p:nvSpPr>
          <p:cNvPr id="6" name="Picture Placeholder 2">
            <a:extLst>
              <a:ext uri="{FF2B5EF4-FFF2-40B4-BE49-F238E27FC236}">
                <a16:creationId xmlns:a16="http://schemas.microsoft.com/office/drawing/2014/main" id="{BD024B15-4664-4D14-AB52-50EBFC56B54C}"/>
              </a:ext>
            </a:extLst>
          </p:cNvPr>
          <p:cNvSpPr>
            <a:spLocks noGrp="1"/>
          </p:cNvSpPr>
          <p:nvPr>
            <p:ph type="pic" sz="quarter" idx="14"/>
          </p:nvPr>
        </p:nvSpPr>
        <p:spPr>
          <a:xfrm>
            <a:off x="3383041" y="2928620"/>
            <a:ext cx="3434557" cy="4122420"/>
          </a:xfrm>
          <a:prstGeom prst="rect">
            <a:avLst/>
          </a:prstGeom>
          <a:ln>
            <a:noFill/>
          </a:ln>
        </p:spPr>
        <p:txBody>
          <a:bodyPr/>
          <a:lstStyle>
            <a:lvl1pPr>
              <a:defRPr sz="2000">
                <a:latin typeface="Lato" panose="020f0502020204030203" pitchFamily="34" charset="0"/>
              </a:defRPr>
            </a:lvl1pPr>
          </a:lstStyle>
          <a:p>
            <a:endParaRPr lang="en-ID"/>
          </a:p>
        </p:txBody>
      </p:sp>
      <p:sp>
        <p:nvSpPr>
          <p:cNvPr id="7" name="Picture Placeholder 2">
            <a:extLst>
              <a:ext uri="{FF2B5EF4-FFF2-40B4-BE49-F238E27FC236}">
                <a16:creationId xmlns:a16="http://schemas.microsoft.com/office/drawing/2014/main" id="{36E72241-CF73-432B-BDB7-44620F69BF1A}"/>
              </a:ext>
            </a:extLst>
          </p:cNvPr>
          <p:cNvSpPr>
            <a:spLocks noGrp="1"/>
          </p:cNvSpPr>
          <p:nvPr>
            <p:ph type="pic" sz="quarter" idx="15"/>
          </p:nvPr>
        </p:nvSpPr>
        <p:spPr>
          <a:xfrm>
            <a:off x="11470401" y="2928620"/>
            <a:ext cx="3434557" cy="4122420"/>
          </a:xfrm>
          <a:prstGeom prst="rect">
            <a:avLst/>
          </a:prstGeom>
          <a:ln>
            <a:noFill/>
          </a:ln>
        </p:spPr>
        <p:txBody>
          <a:bodyPr/>
          <a:lstStyle>
            <a:lvl1pPr>
              <a:defRPr sz="2000">
                <a:latin typeface="Lato" panose="020f0502020204030203" pitchFamily="34" charset="0"/>
              </a:defRPr>
            </a:lvl1pPr>
          </a:lstStyle>
          <a:p>
            <a:endParaRPr lang="en-ID"/>
          </a:p>
        </p:txBody>
      </p:sp>
    </p:spTree>
    <p:extLst>
      <p:ext uri="{BB962C8B-B14F-4D97-AF65-F5344CB8AC3E}">
        <p14:creationId xmlns:p14="http://schemas.microsoft.com/office/powerpoint/2010/main" val="1633059338"/>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1_Custom Layout">
    <p:spTree>
      <p:nvGrpSpPr>
        <p:cNvPr id="1" name=""/>
        <p:cNvGrpSpPr/>
        <p:nvPr/>
      </p:nvGrpSpPr>
      <p:grpSpPr>
        <a:xfrm>
          <a:off x="0" y="0"/>
          <a:ext cx="0" cy="0"/>
        </a:xfrm>
      </p:grpSpPr>
      <p:sp>
        <p:nvSpPr>
          <p:cNvPr id="3" name="Picture Placeholder 2">
            <a:extLst>
              <a:ext uri="{FF2B5EF4-FFF2-40B4-BE49-F238E27FC236}">
                <a16:creationId xmlns:a16="http://schemas.microsoft.com/office/drawing/2014/main" id="{35897641-2752-43C8-935A-055241B8C9DF}"/>
              </a:ext>
            </a:extLst>
          </p:cNvPr>
          <p:cNvSpPr>
            <a:spLocks noGrp="1"/>
          </p:cNvSpPr>
          <p:nvPr>
            <p:ph type="pic" sz="quarter" idx="12"/>
          </p:nvPr>
        </p:nvSpPr>
        <p:spPr>
          <a:xfrm>
            <a:off x="6776720" y="1478280"/>
            <a:ext cx="4734560" cy="7330440"/>
          </a:xfrm>
          <a:prstGeom prst="rect">
            <a:avLst/>
          </a:prstGeom>
          <a:ln>
            <a:noFill/>
          </a:ln>
        </p:spPr>
        <p:txBody>
          <a:bodyPr/>
          <a:lstStyle>
            <a:lvl1pPr>
              <a:defRPr sz="2000">
                <a:latin typeface="Lato" panose="020f0502020204030203" pitchFamily="34" charset="0"/>
              </a:defRPr>
            </a:lvl1pPr>
          </a:lstStyle>
          <a:p>
            <a:endParaRPr lang="en-ID"/>
          </a:p>
        </p:txBody>
      </p:sp>
    </p:spTree>
    <p:extLst>
      <p:ext uri="{BB962C8B-B14F-4D97-AF65-F5344CB8AC3E}">
        <p14:creationId xmlns:p14="http://schemas.microsoft.com/office/powerpoint/2010/main" val="3019261891"/>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28_Custom Layout">
    <p:spTree>
      <p:nvGrpSpPr>
        <p:cNvPr id="1" name=""/>
        <p:cNvGrpSpPr/>
        <p:nvPr/>
      </p:nvGrpSpPr>
      <p:grpSpPr>
        <a:xfrm>
          <a:off x="0" y="0"/>
          <a:ext cx="0" cy="0"/>
        </a:xfrm>
      </p:grpSpPr>
    </p:spTree>
    <p:extLst>
      <p:ext uri="{BB962C8B-B14F-4D97-AF65-F5344CB8AC3E}">
        <p14:creationId xmlns:p14="http://schemas.microsoft.com/office/powerpoint/2010/main" val="4255408333"/>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41_Custom Layout">
    <p:spTree>
      <p:nvGrpSpPr>
        <p:cNvPr id="1" name=""/>
        <p:cNvGrpSpPr/>
        <p:nvPr/>
      </p:nvGrpSpPr>
      <p:grpSpPr>
        <a:xfrm>
          <a:off x="0" y="0"/>
          <a:ext cx="0" cy="0"/>
        </a:xfrm>
      </p:grpSpPr>
      <p:sp>
        <p:nvSpPr>
          <p:cNvPr id="5" name="Picture Placeholder 6">
            <a:extLst>
              <a:ext uri="{FF2B5EF4-FFF2-40B4-BE49-F238E27FC236}">
                <a16:creationId xmlns:a16="http://schemas.microsoft.com/office/drawing/2014/main" id="{A0FC6519-5D7C-4797-A351-B5A96CF026C7}"/>
              </a:ext>
            </a:extLst>
          </p:cNvPr>
          <p:cNvSpPr>
            <a:spLocks noGrp="1"/>
          </p:cNvSpPr>
          <p:nvPr>
            <p:ph type="pic" sz="quarter" idx="16"/>
          </p:nvPr>
        </p:nvSpPr>
        <p:spPr>
          <a:xfrm>
            <a:off x="2052156" y="3561000"/>
            <a:ext cx="4247043" cy="8996759"/>
          </a:xfrm>
          <a:custGeom>
            <a:gdLst>
              <a:gd name="connsiteX0" fmla="*/ 486780 w 2920621"/>
              <a:gd name="connsiteY0" fmla="*/ 0 h 5377218"/>
              <a:gd name="connsiteX1" fmla="*/ 2433841 w 2920621"/>
              <a:gd name="connsiteY1" fmla="*/ 0 h 5377218"/>
              <a:gd name="connsiteX2" fmla="*/ 2920621 w 2920621"/>
              <a:gd name="connsiteY2" fmla="*/ 486780 h 5377218"/>
              <a:gd name="connsiteX3" fmla="*/ 2920621 w 2920621"/>
              <a:gd name="connsiteY3" fmla="*/ 4890438 h 5377218"/>
              <a:gd name="connsiteX4" fmla="*/ 2433841 w 2920621"/>
              <a:gd name="connsiteY4" fmla="*/ 5377218 h 5377218"/>
              <a:gd name="connsiteX5" fmla="*/ 486780 w 2920621"/>
              <a:gd name="connsiteY5" fmla="*/ 5377218 h 5377218"/>
              <a:gd name="connsiteX6" fmla="*/ 0 w 2920621"/>
              <a:gd name="connsiteY6" fmla="*/ 4890438 h 5377218"/>
              <a:gd name="connsiteX7" fmla="*/ 0 w 2920621"/>
              <a:gd name="connsiteY7" fmla="*/ 486780 h 5377218"/>
              <a:gd name="connsiteX8" fmla="*/ 486780 w 2920621"/>
              <a:gd name="connsiteY8" fmla="*/ 0 h 537721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0621" h="5377218">
                <a:moveTo>
                  <a:pt x="486780" y="0"/>
                </a:moveTo>
                <a:lnTo>
                  <a:pt x="2433841" y="0"/>
                </a:lnTo>
                <a:cubicBezTo>
                  <a:pt x="2702682" y="0"/>
                  <a:pt x="2920621" y="217939"/>
                  <a:pt x="2920621" y="486780"/>
                </a:cubicBezTo>
                <a:lnTo>
                  <a:pt x="2920621" y="4890438"/>
                </a:lnTo>
                <a:cubicBezTo>
                  <a:pt x="2920621" y="5159279"/>
                  <a:pt x="2702682" y="5377218"/>
                  <a:pt x="2433841" y="5377218"/>
                </a:cubicBezTo>
                <a:lnTo>
                  <a:pt x="486780" y="5377218"/>
                </a:lnTo>
                <a:cubicBezTo>
                  <a:pt x="217939" y="5377218"/>
                  <a:pt x="0" y="5159279"/>
                  <a:pt x="0" y="4890438"/>
                </a:cubicBezTo>
                <a:lnTo>
                  <a:pt x="0" y="486780"/>
                </a:lnTo>
                <a:cubicBezTo>
                  <a:pt x="0" y="217939"/>
                  <a:pt x="217939" y="0"/>
                  <a:pt x="486780" y="0"/>
                </a:cubicBezTo>
                <a:close/>
              </a:path>
            </a:pathLst>
          </a:custGeom>
          <a:ln>
            <a:noFill/>
          </a:ln>
        </p:spPr>
        <p:txBody>
          <a:bodyPr wrap="square">
            <a:noAutofit/>
          </a:bodyPr>
          <a:lstStyle>
            <a:lvl1pPr>
              <a:defRPr sz="2000">
                <a:latin typeface="Lato" panose="020f0502020204030203" pitchFamily="34" charset="0"/>
              </a:defRPr>
            </a:lvl1pPr>
          </a:lstStyle>
          <a:p>
            <a:endParaRPr lang="en-ID"/>
          </a:p>
        </p:txBody>
      </p:sp>
      <p:sp>
        <p:nvSpPr>
          <p:cNvPr id="6" name="Picture Placeholder 6">
            <a:extLst>
              <a:ext uri="{FF2B5EF4-FFF2-40B4-BE49-F238E27FC236}">
                <a16:creationId xmlns:a16="http://schemas.microsoft.com/office/drawing/2014/main" id="{588C8341-480F-452D-B753-F59779EE1BC5}"/>
              </a:ext>
            </a:extLst>
          </p:cNvPr>
          <p:cNvSpPr>
            <a:spLocks noGrp="1"/>
          </p:cNvSpPr>
          <p:nvPr>
            <p:ph type="pic" sz="quarter" idx="17"/>
          </p:nvPr>
        </p:nvSpPr>
        <p:spPr>
          <a:xfrm>
            <a:off x="14949892" y="1046602"/>
            <a:ext cx="2102694" cy="4454312"/>
          </a:xfrm>
          <a:custGeom>
            <a:gdLst>
              <a:gd name="connsiteX0" fmla="*/ 486780 w 2920621"/>
              <a:gd name="connsiteY0" fmla="*/ 0 h 5377218"/>
              <a:gd name="connsiteX1" fmla="*/ 2433841 w 2920621"/>
              <a:gd name="connsiteY1" fmla="*/ 0 h 5377218"/>
              <a:gd name="connsiteX2" fmla="*/ 2920621 w 2920621"/>
              <a:gd name="connsiteY2" fmla="*/ 486780 h 5377218"/>
              <a:gd name="connsiteX3" fmla="*/ 2920621 w 2920621"/>
              <a:gd name="connsiteY3" fmla="*/ 4890438 h 5377218"/>
              <a:gd name="connsiteX4" fmla="*/ 2433841 w 2920621"/>
              <a:gd name="connsiteY4" fmla="*/ 5377218 h 5377218"/>
              <a:gd name="connsiteX5" fmla="*/ 486780 w 2920621"/>
              <a:gd name="connsiteY5" fmla="*/ 5377218 h 5377218"/>
              <a:gd name="connsiteX6" fmla="*/ 0 w 2920621"/>
              <a:gd name="connsiteY6" fmla="*/ 4890438 h 5377218"/>
              <a:gd name="connsiteX7" fmla="*/ 0 w 2920621"/>
              <a:gd name="connsiteY7" fmla="*/ 486780 h 5377218"/>
              <a:gd name="connsiteX8" fmla="*/ 486780 w 2920621"/>
              <a:gd name="connsiteY8" fmla="*/ 0 h 537721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0621" h="5377218">
                <a:moveTo>
                  <a:pt x="486780" y="0"/>
                </a:moveTo>
                <a:lnTo>
                  <a:pt x="2433841" y="0"/>
                </a:lnTo>
                <a:cubicBezTo>
                  <a:pt x="2702682" y="0"/>
                  <a:pt x="2920621" y="217939"/>
                  <a:pt x="2920621" y="486780"/>
                </a:cubicBezTo>
                <a:lnTo>
                  <a:pt x="2920621" y="4890438"/>
                </a:lnTo>
                <a:cubicBezTo>
                  <a:pt x="2920621" y="5159279"/>
                  <a:pt x="2702682" y="5377218"/>
                  <a:pt x="2433841" y="5377218"/>
                </a:cubicBezTo>
                <a:lnTo>
                  <a:pt x="486780" y="5377218"/>
                </a:lnTo>
                <a:cubicBezTo>
                  <a:pt x="217939" y="5377218"/>
                  <a:pt x="0" y="5159279"/>
                  <a:pt x="0" y="4890438"/>
                </a:cubicBezTo>
                <a:lnTo>
                  <a:pt x="0" y="486780"/>
                </a:lnTo>
                <a:cubicBezTo>
                  <a:pt x="0" y="217939"/>
                  <a:pt x="217939" y="0"/>
                  <a:pt x="486780" y="0"/>
                </a:cubicBezTo>
                <a:close/>
              </a:path>
            </a:pathLst>
          </a:custGeom>
          <a:ln>
            <a:noFill/>
          </a:ln>
        </p:spPr>
        <p:txBody>
          <a:bodyPr wrap="square">
            <a:noAutofit/>
          </a:bodyPr>
          <a:lstStyle>
            <a:lvl1pPr>
              <a:defRPr sz="2000">
                <a:latin typeface="Lato" panose="020f0502020204030203" pitchFamily="34" charset="0"/>
              </a:defRPr>
            </a:lvl1pPr>
          </a:lstStyle>
          <a:p>
            <a:endParaRPr lang="en-ID"/>
          </a:p>
        </p:txBody>
      </p:sp>
    </p:spTree>
    <p:extLst>
      <p:ext uri="{BB962C8B-B14F-4D97-AF65-F5344CB8AC3E}">
        <p14:creationId xmlns:p14="http://schemas.microsoft.com/office/powerpoint/2010/main" val="1144101416"/>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image" Target="../media/image1.png" /><Relationship Id="rId12" Type="http://schemas.openxmlformats.org/officeDocument/2006/relationships/image" Target="../media/image2.svg" /><Relationship Id="rId13" Type="http://schemas.openxmlformats.org/officeDocument/2006/relationships/image" Target="../media/image3.png" /><Relationship Id="rId14" Type="http://schemas.openxmlformats.org/officeDocument/2006/relationships/image" Target="../media/image4.svg" /><Relationship Id="rId15" Type="http://schemas.openxmlformats.org/officeDocument/2006/relationships/image" Target="../media/image5.png" /><Relationship Id="rId16" Type="http://schemas.openxmlformats.org/officeDocument/2006/relationships/image" Target="../media/image6.svg" /><Relationship Id="rId17"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pic>
        <p:nvPicPr>
          <p:cNvPr id="10" name="رسم 9">
            <a:extLst>
              <a:ext uri="{FF2B5EF4-FFF2-40B4-BE49-F238E27FC236}">
                <a16:creationId xmlns:a16="http://schemas.microsoft.com/office/drawing/2014/main" id="{CDD18AC4-1561-400C-A2A9-365C18495DB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4687" y="187213"/>
            <a:ext cx="1525337" cy="362856"/>
          </a:xfrm>
          <a:prstGeom prst="rect">
            <a:avLst/>
          </a:prstGeom>
        </p:spPr>
      </p:pic>
      <p:pic>
        <p:nvPicPr>
          <p:cNvPr id="12" name="رسم 11">
            <a:extLst>
              <a:ext uri="{FF2B5EF4-FFF2-40B4-BE49-F238E27FC236}">
                <a16:creationId xmlns:a16="http://schemas.microsoft.com/office/drawing/2014/main" id="{8C0DB4F2-C622-45C5-B7B0-3B29E440864E}"/>
              </a:ext>
            </a:extLst>
          </p:cNvPr>
          <p:cNvPicPr>
            <a:picLocks noChangeAspect="1"/>
          </p:cNvPicPr>
          <p:nvPr userDrawn="1"/>
        </p:nvPicPr>
        <p:blipFill>
          <a:blip r:embed="rId13">
            <a:extLst>
              <a:ext uri="{96DAC541-7B7A-43D3-8B79-37D633B846F1}">
                <asvg:svgBlip xmlns:asvg="http://schemas.microsoft.com/office/drawing/2016/SVG/main" r:embed="rId14"/>
              </a:ext>
            </a:extLst>
          </a:blip>
          <a:srcRect l="37517" r="-1170" b="276"/>
          <a:stretch>
            <a:fillRect/>
          </a:stretch>
        </p:blipFill>
        <p:spPr>
          <a:xfrm rot="16200000" flipV="1">
            <a:off x="16885041" y="8884040"/>
            <a:ext cx="1358120" cy="1447799"/>
          </a:xfrm>
          <a:prstGeom prst="rect">
            <a:avLst/>
          </a:prstGeom>
        </p:spPr>
      </p:pic>
      <p:pic>
        <p:nvPicPr>
          <p:cNvPr id="13" name="رسم 12">
            <a:extLst>
              <a:ext uri="{FF2B5EF4-FFF2-40B4-BE49-F238E27FC236}">
                <a16:creationId xmlns:a16="http://schemas.microsoft.com/office/drawing/2014/main" id="{1564FA96-2A33-451D-B94E-3D2E327853A6}"/>
              </a:ext>
            </a:extLst>
          </p:cNvPr>
          <p:cNvPicPr>
            <a:picLocks noChangeAspect="1"/>
          </p:cNvPicPr>
          <p:nvPr userDrawn="1"/>
        </p:nvPicPr>
        <p:blipFill>
          <a:blip r:embed="rId15">
            <a:extLst>
              <a:ext uri="{96DAC541-7B7A-43D3-8B79-37D633B846F1}">
                <asvg:svgBlip xmlns:asvg="http://schemas.microsoft.com/office/drawing/2016/SVG/main" r:embed="rId16"/>
              </a:ext>
            </a:extLst>
          </a:blip>
          <a:srcRect t="30397" r="71902"/>
          <a:stretch>
            <a:fillRect/>
          </a:stretch>
        </p:blipFill>
        <p:spPr>
          <a:xfrm rot="5400000">
            <a:off x="16447129" y="8446131"/>
            <a:ext cx="1116042" cy="2565698"/>
          </a:xfrm>
          <a:prstGeom prst="rect">
            <a:avLst/>
          </a:prstGeom>
        </p:spPr>
      </p:pic>
      <p:sp>
        <p:nvSpPr>
          <p:cNvPr id="14" name="TextBox 2">
            <a:extLst>
              <a:ext uri="{FF2B5EF4-FFF2-40B4-BE49-F238E27FC236}">
                <a16:creationId xmlns:a16="http://schemas.microsoft.com/office/drawing/2014/main" id="{E6FFCA34-86CD-4C33-AEAF-2991933F0BF8}"/>
              </a:ext>
            </a:extLst>
          </p:cNvPr>
          <p:cNvSpPr txBox="1"/>
          <p:nvPr userDrawn="1"/>
        </p:nvSpPr>
        <p:spPr>
          <a:xfrm>
            <a:off x="16840202" y="9638296"/>
            <a:ext cx="1168337" cy="287836"/>
          </a:xfrm>
          <a:prstGeom prst="rect">
            <a:avLst/>
          </a:prstGeom>
          <a:noFill/>
        </p:spPr>
        <p:txBody>
          <a:bodyPr wrap="square" lIns="0" tIns="0" rIns="91440" bIns="0" rtlCol="0">
            <a:spAutoFit/>
          </a:bodyPr>
          <a:lstStyle/>
          <a:p>
            <a:pPr algn="r">
              <a:lnSpc>
                <a:spcPct val="150000"/>
              </a:lnSpc>
              <a:spcBef>
                <a:spcPts val="1200"/>
              </a:spcBef>
              <a:buClr>
                <a:srgbClr val="27AB9E"/>
              </a:buClr>
              <a:buSzPct val="150000"/>
            </a:pPr>
            <a:r>
              <a:rPr lang="en-US" sz="1400" b="1" kern="1200" spc="300">
                <a:solidFill>
                  <a:schemeClr val="bg1"/>
                </a:solidFill>
                <a:latin typeface="Lato" panose="020f0502020204030203" pitchFamily="34" charset="0"/>
                <a:ea typeface="Lato Light" panose="020f0502020204030203" pitchFamily="34" charset="0"/>
                <a:cs typeface="Lato Light" panose="020f0502020204030203" pitchFamily="34" charset="0"/>
              </a:rPr>
              <a:t>Page </a:t>
            </a:r>
            <a:fld id="{4DE35263-B85A-4E6C-B20B-6340742432F7}" type="slidenum">
              <a:rPr lang="en-US" sz="1400" b="1" kern="1200" spc="300" smtClean="0">
                <a:solidFill>
                  <a:schemeClr val="bg1"/>
                </a:solidFill>
                <a:latin typeface="Lato" panose="020f0502020204030203" pitchFamily="34" charset="0"/>
                <a:ea typeface="Lato Light" panose="020f0502020204030203" pitchFamily="34" charset="0"/>
                <a:cs typeface="Lato Light" panose="020f0502020204030203" pitchFamily="34" charset="0"/>
              </a:rPr>
              <a:t>1</a:t>
            </a:fld>
            <a:endParaRPr lang="en-US" sz="1400" b="1" kern="1200" spc="300">
              <a:solidFill>
                <a:schemeClr val="bg1"/>
              </a:solidFill>
              <a:latin typeface="Lato"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6554926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82" r:id="rId5"/>
    <p:sldLayoutId id="2147483671" r:id="rId6"/>
    <p:sldLayoutId id="2147483673" r:id="rId7"/>
    <p:sldLayoutId id="2147483690" r:id="rId8"/>
    <p:sldLayoutId id="2147483703" r:id="rId9"/>
    <p:sldLayoutId id="2147483704" r:id="rId10"/>
  </p:sldLayoutIdLst>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2.svg" /><Relationship Id="rId11" Type="http://schemas.openxmlformats.org/officeDocument/2006/relationships/image" Target="../media/image13.png" /><Relationship Id="rId12" Type="http://schemas.openxmlformats.org/officeDocument/2006/relationships/image" Target="../media/image14.svg" /><Relationship Id="rId2" Type="http://schemas.openxmlformats.org/officeDocument/2006/relationships/image" Target="../media/image7.png" /><Relationship Id="rId3" Type="http://schemas.openxmlformats.org/officeDocument/2006/relationships/image" Target="../media/image8.svg" /><Relationship Id="rId4" Type="http://schemas.openxmlformats.org/officeDocument/2006/relationships/slide" Target="slide2.xml" TargetMode="Internal" /><Relationship Id="rId5" Type="http://schemas.openxmlformats.org/officeDocument/2006/relationships/image" Target="../media/image1.png" /><Relationship Id="rId6" Type="http://schemas.openxmlformats.org/officeDocument/2006/relationships/image" Target="../media/image9.svg" /><Relationship Id="rId7" Type="http://schemas.openxmlformats.org/officeDocument/2006/relationships/image" Target="../media/image3.png" /><Relationship Id="rId8" Type="http://schemas.openxmlformats.org/officeDocument/2006/relationships/image" Target="../media/image10.svg" /><Relationship Id="rId9" Type="http://schemas.openxmlformats.org/officeDocument/2006/relationships/image" Target="../media/image11.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9.jpeg" /><Relationship Id="rId3" Type="http://schemas.microsoft.com/office/2007/relationships/hdphoto" Target="../media/image35.wdp" /><Relationship Id="rId4" Type="http://schemas.openxmlformats.org/officeDocument/2006/relationships/image" Target="../media/image33.jpeg" /><Relationship Id="rId5" Type="http://schemas.microsoft.com/office/2007/relationships/hdphoto" Target="../media/image36.wdp"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7.jpeg" /><Relationship Id="rId3" Type="http://schemas.microsoft.com/office/2007/relationships/hdphoto" Target="../media/image38.wdp"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image" Target="../media/image39.png" /><Relationship Id="rId3" Type="http://schemas.openxmlformats.org/officeDocument/2006/relationships/image" Target="../media/image40.svg" /><Relationship Id="rId4" Type="http://schemas.openxmlformats.org/officeDocument/2006/relationships/image" Target="../media/image41.png" /><Relationship Id="rId5" Type="http://schemas.openxmlformats.org/officeDocument/2006/relationships/image" Target="../media/image42.png" /><Relationship Id="rId6" Type="http://schemas.openxmlformats.org/officeDocument/2006/relationships/image" Target="../media/image43.png" /><Relationship Id="rId7" Type="http://schemas.microsoft.com/office/2007/relationships/hdphoto" Target="../media/image44.wdp"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5.jpeg" /><Relationship Id="rId3" Type="http://schemas.microsoft.com/office/2007/relationships/hdphoto" Target="../media/image46.wdp" /><Relationship Id="rId4" Type="http://schemas.openxmlformats.org/officeDocument/2006/relationships/image" Target="../media/image47.png" /><Relationship Id="rId5" Type="http://schemas.microsoft.com/office/2007/relationships/hdphoto" Target="../media/image48.wdp"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 Id="rId3" Type="http://schemas.microsoft.com/office/2007/relationships/hdphoto" Target="../media/image50.wdp"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 Id="rId3" Type="http://schemas.microsoft.com/office/2007/relationships/hdphoto" Target="../media/image52.wdp"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 Id="rId3" Type="http://schemas.microsoft.com/office/2007/relationships/hdphoto" Target="../media/image53.wdp"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 Id="rId3" Type="http://schemas.microsoft.com/office/2007/relationships/hdphoto" Target="../media/image55.wdp"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 Id="rId3" Type="http://schemas.microsoft.com/office/2007/relationships/hdphoto" Target="../media/image57.wdp"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 Id="rId3" Type="http://schemas.microsoft.com/office/2007/relationships/hdphoto" Target="../media/image58.wdp"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8.xml" /><Relationship Id="rId10" Type="http://schemas.openxmlformats.org/officeDocument/2006/relationships/image" Target="../media/image67.png" /><Relationship Id="rId11" Type="http://schemas.openxmlformats.org/officeDocument/2006/relationships/image" Target="../media/image68.svg" /><Relationship Id="rId12" Type="http://schemas.openxmlformats.org/officeDocument/2006/relationships/image" Target="../media/image69.png" /><Relationship Id="rId13" Type="http://schemas.openxmlformats.org/officeDocument/2006/relationships/image" Target="../media/image70.svg" /><Relationship Id="rId14" Type="http://schemas.openxmlformats.org/officeDocument/2006/relationships/image" Target="../media/image71.png" /><Relationship Id="rId15" Type="http://schemas.openxmlformats.org/officeDocument/2006/relationships/image" Target="../media/image72.svg" /><Relationship Id="rId16" Type="http://schemas.openxmlformats.org/officeDocument/2006/relationships/image" Target="../media/image73.png" /><Relationship Id="rId2" Type="http://schemas.openxmlformats.org/officeDocument/2006/relationships/image" Target="../media/image59.png" /><Relationship Id="rId3" Type="http://schemas.microsoft.com/office/2007/relationships/hdphoto" Target="../media/image60.wdp" /><Relationship Id="rId4" Type="http://schemas.openxmlformats.org/officeDocument/2006/relationships/image" Target="../media/image61.png" /><Relationship Id="rId5" Type="http://schemas.openxmlformats.org/officeDocument/2006/relationships/image" Target="../media/image62.svg" /><Relationship Id="rId6" Type="http://schemas.openxmlformats.org/officeDocument/2006/relationships/image" Target="../media/image63.png" /><Relationship Id="rId7" Type="http://schemas.openxmlformats.org/officeDocument/2006/relationships/image" Target="../media/image64.svg" /><Relationship Id="rId8" Type="http://schemas.openxmlformats.org/officeDocument/2006/relationships/image" Target="../media/image65.png" /><Relationship Id="rId9" Type="http://schemas.openxmlformats.org/officeDocument/2006/relationships/image" Target="../media/image66.sv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74.jpeg" /><Relationship Id="rId3" Type="http://schemas.microsoft.com/office/2007/relationships/hdphoto" Target="../media/image75.wdp" /><Relationship Id="rId4" Type="http://schemas.openxmlformats.org/officeDocument/2006/relationships/image" Target="../media/image76.png" /><Relationship Id="rId5" Type="http://schemas.microsoft.com/office/2007/relationships/hdphoto" Target="../media/image77.wdp"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74.jpeg" /><Relationship Id="rId3" Type="http://schemas.microsoft.com/office/2007/relationships/hdphoto" Target="../media/image78.wdp" /><Relationship Id="rId4" Type="http://schemas.openxmlformats.org/officeDocument/2006/relationships/image" Target="../media/image76.png" /><Relationship Id="rId5" Type="http://schemas.microsoft.com/office/2007/relationships/hdphoto" Target="../media/image79.wdp"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74.jpeg" /><Relationship Id="rId3" Type="http://schemas.microsoft.com/office/2007/relationships/hdphoto" Target="../media/image80.wdp" /><Relationship Id="rId4" Type="http://schemas.openxmlformats.org/officeDocument/2006/relationships/image" Target="../media/image76.png" /><Relationship Id="rId5" Type="http://schemas.microsoft.com/office/2007/relationships/hdphoto" Target="../media/image81.wdp"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82.png" /><Relationship Id="rId3" Type="http://schemas.openxmlformats.org/officeDocument/2006/relationships/image" Target="../media/image83.png" /><Relationship Id="rId4" Type="http://schemas.microsoft.com/office/2007/relationships/hdphoto" Target="../media/image84.wdp" /><Relationship Id="rId5" Type="http://schemas.openxmlformats.org/officeDocument/2006/relationships/image" Target="../media/image85.jpe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86.jpe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87.jpe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88.jpe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89.jpe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85.jpeg" /><Relationship Id="rId3" Type="http://schemas.openxmlformats.org/officeDocument/2006/relationships/image" Target="../media/image90.png" /><Relationship Id="rId4" Type="http://schemas.openxmlformats.org/officeDocument/2006/relationships/image" Target="../media/image91.svg" /><Relationship Id="rId5" Type="http://schemas.openxmlformats.org/officeDocument/2006/relationships/image" Target="../media/image92.sv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6.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93.jpeg" /><Relationship Id="rId3" Type="http://schemas.openxmlformats.org/officeDocument/2006/relationships/image" Target="../media/image94.png" /><Relationship Id="rId4" Type="http://schemas.openxmlformats.org/officeDocument/2006/relationships/image" Target="../media/image95.svg" /><Relationship Id="rId5" Type="http://schemas.openxmlformats.org/officeDocument/2006/relationships/image" Target="../media/image96.sv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97.jpeg" /><Relationship Id="rId3" Type="http://schemas.openxmlformats.org/officeDocument/2006/relationships/image" Target="../media/image94.png" /><Relationship Id="rId4" Type="http://schemas.openxmlformats.org/officeDocument/2006/relationships/image" Target="../media/image98.svg" /><Relationship Id="rId5" Type="http://schemas.openxmlformats.org/officeDocument/2006/relationships/image" Target="../media/image99.sv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100.jpeg" /><Relationship Id="rId3" Type="http://schemas.openxmlformats.org/officeDocument/2006/relationships/image" Target="../media/image94.png" /><Relationship Id="rId4" Type="http://schemas.openxmlformats.org/officeDocument/2006/relationships/image" Target="../media/image101.svg" /><Relationship Id="rId5" Type="http://schemas.openxmlformats.org/officeDocument/2006/relationships/image" Target="../media/image102.sv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103.jpeg" /><Relationship Id="rId3" Type="http://schemas.openxmlformats.org/officeDocument/2006/relationships/image" Target="../media/image94.png" /><Relationship Id="rId4" Type="http://schemas.openxmlformats.org/officeDocument/2006/relationships/image" Target="../media/image104.svg" /><Relationship Id="rId5" Type="http://schemas.openxmlformats.org/officeDocument/2006/relationships/image" Target="../media/image105.sv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106.jpeg" /><Relationship Id="rId3" Type="http://schemas.openxmlformats.org/officeDocument/2006/relationships/image" Target="../media/image94.png" /><Relationship Id="rId4" Type="http://schemas.openxmlformats.org/officeDocument/2006/relationships/image" Target="../media/image107.svg" /><Relationship Id="rId5" Type="http://schemas.openxmlformats.org/officeDocument/2006/relationships/image" Target="../media/image108.sv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109.jpeg" /><Relationship Id="rId3" Type="http://schemas.openxmlformats.org/officeDocument/2006/relationships/image" Target="../media/image94.png" /><Relationship Id="rId4" Type="http://schemas.openxmlformats.org/officeDocument/2006/relationships/image" Target="../media/image110.svg" /><Relationship Id="rId5" Type="http://schemas.openxmlformats.org/officeDocument/2006/relationships/image" Target="../media/image111.sv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112.jpeg" /><Relationship Id="rId3" Type="http://schemas.openxmlformats.org/officeDocument/2006/relationships/image" Target="../media/image94.png" /><Relationship Id="rId4" Type="http://schemas.openxmlformats.org/officeDocument/2006/relationships/image" Target="../media/image113.svg" /><Relationship Id="rId5" Type="http://schemas.openxmlformats.org/officeDocument/2006/relationships/image" Target="../media/image114.sv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115.jpeg" /><Relationship Id="rId3" Type="http://schemas.openxmlformats.org/officeDocument/2006/relationships/image" Target="../media/image94.png" /><Relationship Id="rId4" Type="http://schemas.openxmlformats.org/officeDocument/2006/relationships/image" Target="../media/image116.svg" /><Relationship Id="rId5" Type="http://schemas.openxmlformats.org/officeDocument/2006/relationships/image" Target="../media/image117.sv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118.jpeg" /><Relationship Id="rId3" Type="http://schemas.openxmlformats.org/officeDocument/2006/relationships/image" Target="../media/image94.png" /><Relationship Id="rId4" Type="http://schemas.openxmlformats.org/officeDocument/2006/relationships/image" Target="../media/image119.svg" /><Relationship Id="rId5" Type="http://schemas.openxmlformats.org/officeDocument/2006/relationships/image" Target="../media/image120.sv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121.jpeg" /><Relationship Id="rId3" Type="http://schemas.openxmlformats.org/officeDocument/2006/relationships/image" Target="../media/image122.png" /><Relationship Id="rId4" Type="http://schemas.openxmlformats.org/officeDocument/2006/relationships/image" Target="../media/image123.svg" /><Relationship Id="rId5" Type="http://schemas.openxmlformats.org/officeDocument/2006/relationships/image" Target="../media/image124.sv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6.png" /><Relationship Id="rId3" Type="http://schemas.microsoft.com/office/2007/relationships/hdphoto" Target="../media/image17.wdp" /><Relationship Id="rId4" Type="http://schemas.openxmlformats.org/officeDocument/2006/relationships/image" Target="../media/image1.png" /><Relationship Id="rId5" Type="http://schemas.openxmlformats.org/officeDocument/2006/relationships/image" Target="../media/image18.sv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125.png" /><Relationship Id="rId3" Type="http://schemas.openxmlformats.org/officeDocument/2006/relationships/image" Target="../media/image126.jpeg" /><Relationship Id="rId4" Type="http://schemas.openxmlformats.org/officeDocument/2006/relationships/image" Target="../media/image127.jpeg" /><Relationship Id="rId5" Type="http://schemas.openxmlformats.org/officeDocument/2006/relationships/image" Target="../media/image128.png" /><Relationship Id="rId6" Type="http://schemas.openxmlformats.org/officeDocument/2006/relationships/image" Target="../media/image129.jpeg" /><Relationship Id="rId7" Type="http://schemas.openxmlformats.org/officeDocument/2006/relationships/image" Target="../media/image130.png" /><Relationship Id="rId8" Type="http://schemas.openxmlformats.org/officeDocument/2006/relationships/image" Target="../media/image131.png" /><Relationship Id="rId9" Type="http://schemas.microsoft.com/office/2007/relationships/hdphoto" Target="../media/image132.wdp"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9.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3.png" /><Relationship Id="rId3" Type="http://schemas.microsoft.com/office/2007/relationships/hdphoto" Target="../media/image134.wdp"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5.png" /><Relationship Id="rId3" Type="http://schemas.microsoft.com/office/2007/relationships/hdphoto" Target="../media/image136.wdp"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4.png" /><Relationship Id="rId11" Type="http://schemas.openxmlformats.org/officeDocument/2006/relationships/image" Target="../media/image145.svg" /><Relationship Id="rId2" Type="http://schemas.openxmlformats.org/officeDocument/2006/relationships/image" Target="../media/image137.png" /><Relationship Id="rId3" Type="http://schemas.openxmlformats.org/officeDocument/2006/relationships/image" Target="../media/image138.svg" /><Relationship Id="rId4" Type="http://schemas.openxmlformats.org/officeDocument/2006/relationships/image" Target="../media/image139.png" /><Relationship Id="rId5" Type="http://schemas.openxmlformats.org/officeDocument/2006/relationships/image" Target="../media/image140.svg" /><Relationship Id="rId6" Type="http://schemas.openxmlformats.org/officeDocument/2006/relationships/image" Target="../media/image3.png" /><Relationship Id="rId7" Type="http://schemas.openxmlformats.org/officeDocument/2006/relationships/image" Target="../media/image141.svg" /><Relationship Id="rId8" Type="http://schemas.openxmlformats.org/officeDocument/2006/relationships/image" Target="../media/image142.png" /><Relationship Id="rId9" Type="http://schemas.openxmlformats.org/officeDocument/2006/relationships/image" Target="../media/image143.sv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 Id="rId3" Type="http://schemas.openxmlformats.org/officeDocument/2006/relationships/image" Target="../media/image20.sv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 Id="rId3" Type="http://schemas.microsoft.com/office/2007/relationships/hdphoto" Target="../media/image22.wdp"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3.jpeg" /><Relationship Id="rId3" Type="http://schemas.microsoft.com/office/2007/relationships/hdphoto" Target="../media/image24.wdp" /><Relationship Id="rId4" Type="http://schemas.openxmlformats.org/officeDocument/2006/relationships/image" Target="../media/image25.jpeg" /><Relationship Id="rId5" Type="http://schemas.microsoft.com/office/2007/relationships/hdphoto" Target="../media/image26.wdp"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1.xml" /><Relationship Id="rId3" Type="http://schemas.openxmlformats.org/officeDocument/2006/relationships/image" Target="../media/image25.jpeg" /><Relationship Id="rId4" Type="http://schemas.microsoft.com/office/2007/relationships/hdphoto" Target="../media/image27.wdp" /><Relationship Id="rId5" Type="http://schemas.openxmlformats.org/officeDocument/2006/relationships/image" Target="../media/image23.jpeg" /><Relationship Id="rId6" Type="http://schemas.microsoft.com/office/2007/relationships/hdphoto" Target="../media/image28.wdp" /><Relationship Id="rId7" Type="http://schemas.openxmlformats.org/officeDocument/2006/relationships/image" Target="../media/image29.jpeg" /><Relationship Id="rId8" Type="http://schemas.microsoft.com/office/2007/relationships/hdphoto" Target="../media/image30.wdp"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5.jpeg" /><Relationship Id="rId3" Type="http://schemas.microsoft.com/office/2007/relationships/hdphoto" Target="../media/image31.wdp" /><Relationship Id="rId4" Type="http://schemas.openxmlformats.org/officeDocument/2006/relationships/image" Target="../media/image29.jpeg" /><Relationship Id="rId5" Type="http://schemas.microsoft.com/office/2007/relationships/hdphoto" Target="../media/image32.wdp" /><Relationship Id="rId6" Type="http://schemas.openxmlformats.org/officeDocument/2006/relationships/image" Target="../media/image33.jpeg" /><Relationship Id="rId7" Type="http://schemas.microsoft.com/office/2007/relationships/hdphoto" Target="../media/image34.wdp"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9" name="رسم 8">
            <a:extLst>
              <a:ext uri="{FF2B5EF4-FFF2-40B4-BE49-F238E27FC236}">
                <a16:creationId xmlns:a16="http://schemas.microsoft.com/office/drawing/2014/main" id="{8159C7DC-DD7A-47C1-B218-427119FAA139}"/>
              </a:ext>
            </a:extLst>
          </p:cNvPr>
          <p:cNvPicPr>
            <a:picLocks noChangeAspect="1"/>
          </p:cNvPicPr>
          <p:nvPr/>
        </p:nvPicPr>
        <p:blipFill>
          <a:blip r:embed="rId2">
            <a:extLst>
              <a:ext uri="{96DAC541-7B7A-43D3-8B79-37D633B846F1}">
                <asvg:svgBlip xmlns:asvg="http://schemas.microsoft.com/office/drawing/2016/SVG/main" r:embed="rId3"/>
              </a:ext>
            </a:extLst>
          </a:blip>
          <a:srcRect l="7791" t="-62776" r="65500" b="62923"/>
          <a:stretch>
            <a:fillRect/>
          </a:stretch>
        </p:blipFill>
        <p:spPr>
          <a:xfrm flipH="1">
            <a:off x="2079316" y="6682390"/>
            <a:ext cx="3590311" cy="3604610"/>
          </a:xfrm>
          <a:prstGeom prst="rect">
            <a:avLst/>
          </a:prstGeom>
        </p:spPr>
      </p:pic>
      <p:sp>
        <p:nvSpPr>
          <p:cNvPr id="11" name="TextBox 7">
            <a:extLst>
              <a:ext uri="{FF2B5EF4-FFF2-40B4-BE49-F238E27FC236}">
                <a16:creationId xmlns:a16="http://schemas.microsoft.com/office/drawing/2014/main" id="{7D519B20-1DD7-4998-B8E6-BB2ACF5734EE}"/>
              </a:ext>
            </a:extLst>
          </p:cNvPr>
          <p:cNvSpPr txBox="1"/>
          <p:nvPr/>
        </p:nvSpPr>
        <p:spPr>
          <a:xfrm>
            <a:off x="3263726" y="5355767"/>
            <a:ext cx="11760374" cy="646331"/>
          </a:xfrm>
          <a:prstGeom prst="rect">
            <a:avLst/>
          </a:prstGeom>
          <a:noFill/>
        </p:spPr>
        <p:txBody>
          <a:bodyPr wrap="square" lIns="0" tIns="0" rIns="91440" bIns="0" rtlCol="0">
            <a:spAutoFit/>
          </a:bodyPr>
          <a:lstStyle/>
          <a:p>
            <a:pPr algn="ctr">
              <a:spcBef>
                <a:spcPts val="1200"/>
              </a:spcBef>
              <a:buClr>
                <a:srgbClr val="27AB9E"/>
              </a:buClr>
              <a:buSzPct val="150000"/>
            </a:pPr>
            <a:r>
              <a:rPr lang="en-US" sz="1600">
                <a:latin typeface="Lato" panose="020f0502020204030203" pitchFamily="34" charset="0"/>
              </a:rPr>
              <a:t>a platform that connects researchers, innovators, entrepreneurs and investors who are interested in transforming scientific and</a:t>
            </a:r>
          </a:p>
          <a:p>
            <a:pPr algn="ctr">
              <a:spcBef>
                <a:spcPts val="1200"/>
              </a:spcBef>
              <a:buClr>
                <a:srgbClr val="27AB9E"/>
              </a:buClr>
              <a:buSzPct val="150000"/>
            </a:pPr>
            <a:r>
              <a:rPr lang="en-US" sz="1600">
                <a:latin typeface="Lato" panose="020f0502020204030203" pitchFamily="34" charset="0"/>
              </a:rPr>
              <a:t>technological outcomes into new products and services that benefit society.</a:t>
            </a:r>
            <a:endParaRPr lang="en-US" sz="1600">
              <a:latin typeface="Lato" panose="020f0502020204030203" pitchFamily="34" charset="0"/>
              <a:ea typeface="Lato Light" panose="020f0502020204030203" pitchFamily="34" charset="0"/>
              <a:cs typeface="Lato Light" panose="020f0502020204030203" pitchFamily="34" charset="0"/>
            </a:endParaRPr>
          </a:p>
        </p:txBody>
      </p:sp>
      <p:sp>
        <p:nvSpPr>
          <p:cNvPr id="12" name="Rectangle: Rounded Corners 12">
            <a:hlinkClick r:id="rId4" action="ppaction://hlinksldjump"/>
            <a:extLst>
              <a:ext uri="{FF2B5EF4-FFF2-40B4-BE49-F238E27FC236}">
                <a16:creationId xmlns:a16="http://schemas.microsoft.com/office/drawing/2014/main" id="{4D5D0B58-B034-452E-8BD1-6F3F9DA71989}"/>
              </a:ext>
            </a:extLst>
          </p:cNvPr>
          <p:cNvSpPr/>
          <p:nvPr/>
        </p:nvSpPr>
        <p:spPr>
          <a:xfrm>
            <a:off x="8287087" y="6592058"/>
            <a:ext cx="1713654" cy="487680"/>
          </a:xfrm>
          <a:prstGeom prst="roundRect">
            <a:avLst/>
          </a:prstGeom>
          <a:solidFill>
            <a:srgbClr val="0A9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buClr>
                <a:srgbClr val="27AB9E"/>
              </a:buClr>
              <a:buSzPct val="150000"/>
            </a:pPr>
            <a:r>
              <a:rPr lang="en-US" sz="1800" spc="300">
                <a:solidFill>
                  <a:schemeClr val="bg1"/>
                </a:solidFill>
                <a:latin typeface="Lato" panose="020f0502020204030203" pitchFamily="34" charset="0"/>
                <a:ea typeface="Lato Light" panose="020f0502020204030203" pitchFamily="34" charset="0"/>
                <a:cs typeface="Lato Light" panose="020f0502020204030203" pitchFamily="34" charset="0"/>
              </a:rPr>
              <a:t>Start</a:t>
            </a:r>
          </a:p>
        </p:txBody>
      </p:sp>
      <p:pic>
        <p:nvPicPr>
          <p:cNvPr id="14" name="رسم 13">
            <a:extLst>
              <a:ext uri="{FF2B5EF4-FFF2-40B4-BE49-F238E27FC236}">
                <a16:creationId xmlns:a16="http://schemas.microsoft.com/office/drawing/2014/main" id="{BE7D088E-4108-4EB7-9AF6-E502D5556D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00651" y="3180722"/>
            <a:ext cx="6486525" cy="1543050"/>
          </a:xfrm>
          <a:prstGeom prst="rect">
            <a:avLst/>
          </a:prstGeom>
        </p:spPr>
      </p:pic>
      <p:pic>
        <p:nvPicPr>
          <p:cNvPr id="15" name="رسم 14">
            <a:extLst>
              <a:ext uri="{FF2B5EF4-FFF2-40B4-BE49-F238E27FC236}">
                <a16:creationId xmlns:a16="http://schemas.microsoft.com/office/drawing/2014/main" id="{481C9EF9-FA93-42E3-A46F-46A129A322F4}"/>
              </a:ext>
            </a:extLst>
          </p:cNvPr>
          <p:cNvPicPr>
            <a:picLocks noChangeAspect="1"/>
          </p:cNvPicPr>
          <p:nvPr/>
        </p:nvPicPr>
        <p:blipFill>
          <a:blip r:embed="rId7">
            <a:extLst>
              <a:ext uri="{96DAC541-7B7A-43D3-8B79-37D633B846F1}">
                <asvg:svgBlip xmlns:asvg="http://schemas.microsoft.com/office/drawing/2016/SVG/main" r:embed="rId8"/>
              </a:ext>
            </a:extLst>
          </a:blip>
          <a:srcRect l="66280" t="36090"/>
          <a:stretch>
            <a:fillRect/>
          </a:stretch>
        </p:blipFill>
        <p:spPr>
          <a:xfrm rot="5400000">
            <a:off x="16102792" y="-389770"/>
            <a:ext cx="1795437" cy="2574977"/>
          </a:xfrm>
          <a:prstGeom prst="rect">
            <a:avLst/>
          </a:prstGeom>
        </p:spPr>
      </p:pic>
      <p:pic>
        <p:nvPicPr>
          <p:cNvPr id="17" name="رسم 16">
            <a:extLst>
              <a:ext uri="{FF2B5EF4-FFF2-40B4-BE49-F238E27FC236}">
                <a16:creationId xmlns:a16="http://schemas.microsoft.com/office/drawing/2014/main" id="{07809255-4AD5-4F1B-9045-FFF6069DCA8B}"/>
              </a:ext>
            </a:extLst>
          </p:cNvPr>
          <p:cNvPicPr>
            <a:picLocks noChangeAspect="1"/>
          </p:cNvPicPr>
          <p:nvPr/>
        </p:nvPicPr>
        <p:blipFill>
          <a:blip r:embed="rId9">
            <a:extLst>
              <a:ext uri="{96DAC541-7B7A-43D3-8B79-37D633B846F1}">
                <asvg:svgBlip xmlns:asvg="http://schemas.microsoft.com/office/drawing/2016/SVG/main" r:embed="rId10"/>
              </a:ext>
            </a:extLst>
          </a:blip>
          <a:srcRect l="71822" t="20440" r="1"/>
          <a:stretch>
            <a:fillRect/>
          </a:stretch>
        </p:blipFill>
        <p:spPr>
          <a:xfrm rot="5400000">
            <a:off x="15870121" y="-1298716"/>
            <a:ext cx="1119161" cy="3716594"/>
          </a:xfrm>
          <a:prstGeom prst="rect">
            <a:avLst/>
          </a:prstGeom>
        </p:spPr>
      </p:pic>
      <p:pic>
        <p:nvPicPr>
          <p:cNvPr id="18" name="رسم 17">
            <a:extLst>
              <a:ext uri="{FF2B5EF4-FFF2-40B4-BE49-F238E27FC236}">
                <a16:creationId xmlns:a16="http://schemas.microsoft.com/office/drawing/2014/main" id="{EE0C7BD3-B858-43E9-88CC-66F335D1AC23}"/>
              </a:ext>
            </a:extLst>
          </p:cNvPr>
          <p:cNvPicPr>
            <a:picLocks noChangeAspect="1"/>
          </p:cNvPicPr>
          <p:nvPr/>
        </p:nvPicPr>
        <p:blipFill>
          <a:blip r:embed="rId11">
            <a:extLst>
              <a:ext uri="{96DAC541-7B7A-43D3-8B79-37D633B846F1}">
                <asvg:svgBlip xmlns:asvg="http://schemas.microsoft.com/office/drawing/2016/SVG/main" r:embed="rId12"/>
              </a:ext>
            </a:extLst>
          </a:blip>
          <a:srcRect r="73291" b="32036"/>
          <a:stretch>
            <a:fillRect/>
          </a:stretch>
        </p:blipFill>
        <p:spPr>
          <a:xfrm flipH="1">
            <a:off x="-1" y="7833524"/>
            <a:ext cx="3590311" cy="2453476"/>
          </a:xfrm>
          <a:prstGeom prst="rect">
            <a:avLst/>
          </a:prstGeom>
        </p:spPr>
      </p:pic>
    </p:spTree>
    <p:extLst>
      <p:ext uri="{BB962C8B-B14F-4D97-AF65-F5344CB8AC3E}">
        <p14:creationId xmlns:p14="http://schemas.microsoft.com/office/powerpoint/2010/main" val="219494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 name="TextBox 23">
            <a:extLst>
              <a:ext uri="{FF2B5EF4-FFF2-40B4-BE49-F238E27FC236}">
                <a16:creationId xmlns:a16="http://schemas.microsoft.com/office/drawing/2014/main" id="{1B63D1AF-7600-4445-929F-BA4417D66FA5}"/>
              </a:ext>
            </a:extLst>
          </p:cNvPr>
          <p:cNvSpPr txBox="1"/>
          <p:nvPr/>
        </p:nvSpPr>
        <p:spPr>
          <a:xfrm>
            <a:off x="1490729" y="2231866"/>
            <a:ext cx="3302122" cy="1631216"/>
          </a:xfrm>
          <a:prstGeom prst="rect">
            <a:avLst/>
          </a:prstGeom>
          <a:noFill/>
        </p:spPr>
        <p:txBody>
          <a:bodyPr wrap="none" rtlCol="0">
            <a:spAutoFit/>
          </a:bodyPr>
          <a:lstStyle/>
          <a:p>
            <a:r>
              <a:rPr lang="en-US" sz="5000" b="1" u="heavy" spc="300">
                <a:uFill>
                  <a:solidFill>
                    <a:srgbClr val="C00000"/>
                  </a:solidFill>
                </a:uFill>
                <a:latin typeface="Minion Pro" panose="02040503050306020203" pitchFamily="18" charset="0"/>
              </a:rPr>
              <a:t>Problem</a:t>
            </a:r>
          </a:p>
          <a:p>
            <a:r>
              <a:rPr lang="en-US" sz="5000" b="1" u="heavy" spc="300">
                <a:uFill>
                  <a:solidFill>
                    <a:srgbClr val="C00000"/>
                  </a:solidFill>
                </a:uFill>
                <a:latin typeface="Minion Pro" panose="02040503050306020203" pitchFamily="18" charset="0"/>
              </a:rPr>
              <a:t>Statement</a:t>
            </a:r>
            <a:endParaRPr lang="en-ID" sz="5000" b="1" u="heavy" spc="300">
              <a:uFill>
                <a:solidFill>
                  <a:srgbClr val="C00000"/>
                </a:solidFill>
              </a:uFill>
              <a:latin typeface="Minion Pro" panose="02040503050306020203" pitchFamily="18" charset="0"/>
            </a:endParaRPr>
          </a:p>
        </p:txBody>
      </p:sp>
      <p:sp>
        <p:nvSpPr>
          <p:cNvPr id="15" name="TextBox 25">
            <a:extLst>
              <a:ext uri="{FF2B5EF4-FFF2-40B4-BE49-F238E27FC236}">
                <a16:creationId xmlns:a16="http://schemas.microsoft.com/office/drawing/2014/main" id="{21444155-51C1-4394-B28E-27134718C126}"/>
              </a:ext>
            </a:extLst>
          </p:cNvPr>
          <p:cNvSpPr txBox="1"/>
          <p:nvPr/>
        </p:nvSpPr>
        <p:spPr>
          <a:xfrm>
            <a:off x="1490729" y="4004727"/>
            <a:ext cx="4053728" cy="1138773"/>
          </a:xfrm>
          <a:prstGeom prst="rect">
            <a:avLst/>
          </a:prstGeom>
          <a:noFill/>
        </p:spPr>
        <p:txBody>
          <a:bodyPr wrap="square" lIns="0" tIns="0" rIns="91440" bIns="0" rtlCol="0">
            <a:spAutoFit/>
          </a:bodyPr>
          <a:lstStyle/>
          <a:p>
            <a:pPr>
              <a:spcBef>
                <a:spcPts val="1200"/>
              </a:spcBef>
              <a:buClr>
                <a:srgbClr val="27AB9E"/>
              </a:buClr>
              <a:buSzPct val="150000"/>
            </a:pPr>
            <a:r>
              <a:rPr lang="en-US" b="1">
                <a:latin typeface="Lato" panose="020f0502020204030203" pitchFamily="34" charset="0"/>
              </a:rPr>
              <a:t>However,</a:t>
            </a:r>
          </a:p>
          <a:p>
            <a:pPr>
              <a:spcBef>
                <a:spcPts val="1200"/>
              </a:spcBef>
              <a:buClr>
                <a:srgbClr val="27AB9E"/>
              </a:buClr>
              <a:buSzPct val="150000"/>
            </a:pPr>
            <a:r>
              <a:rPr lang="en-US" b="1">
                <a:latin typeface="Lato" panose="020f0502020204030203" pitchFamily="34" charset="0"/>
              </a:rPr>
              <a:t>technology transfer is often</a:t>
            </a:r>
          </a:p>
          <a:p>
            <a:pPr>
              <a:spcBef>
                <a:spcPts val="1200"/>
              </a:spcBef>
              <a:buClr>
                <a:srgbClr val="27AB9E"/>
              </a:buClr>
              <a:buSzPct val="150000"/>
            </a:pPr>
            <a:r>
              <a:rPr lang="en-US" b="1">
                <a:latin typeface="Lato" panose="020f0502020204030203" pitchFamily="34" charset="0"/>
              </a:rPr>
              <a:t>hindered by various barriers, such as:</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12" name="TextBox 26">
            <a:extLst>
              <a:ext uri="{FF2B5EF4-FFF2-40B4-BE49-F238E27FC236}">
                <a16:creationId xmlns:a16="http://schemas.microsoft.com/office/drawing/2014/main" id="{A21C10A6-2617-4D73-969D-BFE4CD41697D}"/>
              </a:ext>
            </a:extLst>
          </p:cNvPr>
          <p:cNvSpPr txBox="1"/>
          <p:nvPr/>
        </p:nvSpPr>
        <p:spPr>
          <a:xfrm>
            <a:off x="12331308" y="-5155607"/>
            <a:ext cx="4734560" cy="160729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b="1">
                <a:latin typeface="Lato" panose="020f0502020204030203" pitchFamily="34" charset="0"/>
              </a:rPr>
              <a:t>Many technology transfer projects require significant financial resources to cover the costs of development, testing, prototyping, licensing, marketing and scaling.</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13" name="TextBox 30">
            <a:extLst>
              <a:ext uri="{FF2B5EF4-FFF2-40B4-BE49-F238E27FC236}">
                <a16:creationId xmlns:a16="http://schemas.microsoft.com/office/drawing/2014/main" id="{93B4274F-FE8C-40D4-9CB1-77D624677DD6}"/>
              </a:ext>
            </a:extLst>
          </p:cNvPr>
          <p:cNvSpPr txBox="1"/>
          <p:nvPr/>
        </p:nvSpPr>
        <p:spPr>
          <a:xfrm>
            <a:off x="12331308" y="-5853505"/>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funding:</a:t>
            </a:r>
          </a:p>
        </p:txBody>
      </p:sp>
      <p:pic>
        <p:nvPicPr>
          <p:cNvPr id="16" name="عنصر نائب للصورة 3">
            <a:extLst>
              <a:ext uri="{FF2B5EF4-FFF2-40B4-BE49-F238E27FC236}">
                <a16:creationId xmlns:a16="http://schemas.microsoft.com/office/drawing/2014/main" id="{F487C48F-2EC6-472A-B5FD-67AEC14E763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0516" t="467" r="6426" b="-467"/>
          <a:stretch>
            <a:fillRect/>
          </a:stretch>
        </p:blipFill>
        <p:spPr>
          <a:xfrm>
            <a:off x="6776720" y="-8786598"/>
            <a:ext cx="4734560" cy="7330440"/>
          </a:xfrm>
          <a:prstGeom prst="rect">
            <a:avLst/>
          </a:prstGeom>
          <a:ln>
            <a:noFill/>
          </a:ln>
        </p:spPr>
      </p:pic>
      <p:sp>
        <p:nvSpPr>
          <p:cNvPr id="10" name="TextBox 26">
            <a:extLst>
              <a:ext uri="{FF2B5EF4-FFF2-40B4-BE49-F238E27FC236}">
                <a16:creationId xmlns:a16="http://schemas.microsoft.com/office/drawing/2014/main" id="{33268EA2-D595-452B-92CC-09B7ECAB4D69}"/>
              </a:ext>
            </a:extLst>
          </p:cNvPr>
          <p:cNvSpPr txBox="1"/>
          <p:nvPr/>
        </p:nvSpPr>
        <p:spPr>
          <a:xfrm>
            <a:off x="12331308" y="5109271"/>
            <a:ext cx="4734560" cy="2022798"/>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b="1">
                <a:latin typeface="Lato" panose="020f0502020204030203" pitchFamily="34" charset="0"/>
              </a:rPr>
              <a:t>Many parties involved in technology transfer lack the motivation and recognition to engage in technology transfer, due to the risks, uncertainties and complexities involved.</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11" name="TextBox 30">
            <a:extLst>
              <a:ext uri="{FF2B5EF4-FFF2-40B4-BE49-F238E27FC236}">
                <a16:creationId xmlns:a16="http://schemas.microsoft.com/office/drawing/2014/main" id="{EB39D457-B25A-46E4-8CB9-6C40A28E4B98}"/>
              </a:ext>
            </a:extLst>
          </p:cNvPr>
          <p:cNvSpPr txBox="1"/>
          <p:nvPr/>
        </p:nvSpPr>
        <p:spPr>
          <a:xfrm>
            <a:off x="12331308" y="4411373"/>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incentives:</a:t>
            </a:r>
          </a:p>
        </p:txBody>
      </p:sp>
      <p:pic>
        <p:nvPicPr>
          <p:cNvPr id="17" name="عنصر نائب للصورة 3">
            <a:extLst>
              <a:ext uri="{FF2B5EF4-FFF2-40B4-BE49-F238E27FC236}">
                <a16:creationId xmlns:a16="http://schemas.microsoft.com/office/drawing/2014/main" id="{5221A1BA-EFB2-4EF5-B825-D502CF95969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6977" r="26977"/>
          <a:stretch>
            <a:fillRect/>
          </a:stretch>
        </p:blipFill>
        <p:spPr>
          <a:xfrm>
            <a:off x="6776720" y="1478280"/>
            <a:ext cx="4734560" cy="7330440"/>
          </a:xfrm>
          <a:prstGeom prst="rect">
            <a:avLst/>
          </a:prstGeom>
          <a:ln>
            <a:noFill/>
          </a:ln>
        </p:spPr>
      </p:pic>
      <p:sp>
        <p:nvSpPr>
          <p:cNvPr id="18" name="Rectangle 53">
            <a:extLst>
              <a:ext uri="{FF2B5EF4-FFF2-40B4-BE49-F238E27FC236}">
                <a16:creationId xmlns:a16="http://schemas.microsoft.com/office/drawing/2014/main" id="{8F806F9E-2965-468A-ADBE-95DD5C6E2BAC}"/>
              </a:ext>
            </a:extLst>
          </p:cNvPr>
          <p:cNvSpPr/>
          <p:nvPr/>
        </p:nvSpPr>
        <p:spPr>
          <a:xfrm>
            <a:off x="0" y="1478280"/>
            <a:ext cx="629920" cy="7330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62444891"/>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 name="TextBox 25">
            <a:extLst>
              <a:ext uri="{FF2B5EF4-FFF2-40B4-BE49-F238E27FC236}">
                <a16:creationId xmlns:a16="http://schemas.microsoft.com/office/drawing/2014/main" id="{21444155-51C1-4394-B28E-27134718C126}"/>
              </a:ext>
            </a:extLst>
          </p:cNvPr>
          <p:cNvSpPr txBox="1"/>
          <p:nvPr/>
        </p:nvSpPr>
        <p:spPr>
          <a:xfrm>
            <a:off x="12453257" y="4004727"/>
            <a:ext cx="4344014" cy="2853795"/>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b="1">
                <a:latin typeface="Lato" panose="020f0502020204030203" pitchFamily="34" charset="0"/>
              </a:rPr>
              <a:t>To address these barriers, we propose Technohope, a platform that connects researchers, innovators, entrepreneurs and investors who are interested in transforming scientific and technological outcomes into new products and services that benefit society.</a:t>
            </a:r>
            <a:endParaRPr lang="en-US" b="1">
              <a:latin typeface="Lato" panose="020f0502020204030203" pitchFamily="34" charset="0"/>
              <a:ea typeface="Lato Light" panose="020f0502020204030203" pitchFamily="34" charset="0"/>
              <a:cs typeface="Lato Light" panose="020f0502020204030203" pitchFamily="34" charset="0"/>
            </a:endParaRPr>
          </a:p>
        </p:txBody>
      </p:sp>
      <p:pic>
        <p:nvPicPr>
          <p:cNvPr id="17" name="عنصر نائب للصورة 3">
            <a:extLst>
              <a:ext uri="{FF2B5EF4-FFF2-40B4-BE49-F238E27FC236}">
                <a16:creationId xmlns:a16="http://schemas.microsoft.com/office/drawing/2014/main" id="{5221A1BA-EFB2-4EF5-B825-D502CF959698}"/>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300"/>
                    </a14:imgEffect>
                    <a14:imgEffect>
                      <a14:saturation sat="0"/>
                    </a14:imgEffect>
                  </a14:imgLayer>
                </a14:imgProps>
              </a:ext>
              <a:ext uri="{28A0092B-C50C-407E-A947-70E740481C1C}">
                <a14:useLocalDpi xmlns:a14="http://schemas.microsoft.com/office/drawing/2010/main" val="0"/>
              </a:ext>
            </a:extLst>
          </a:blip>
          <a:srcRect l="28551" r="28551"/>
          <a:stretch>
            <a:fillRect/>
          </a:stretch>
        </p:blipFill>
        <p:spPr>
          <a:xfrm>
            <a:off x="6776720" y="1478280"/>
            <a:ext cx="4734560" cy="7330440"/>
          </a:xfrm>
          <a:prstGeom prst="rect">
            <a:avLst/>
          </a:prstGeom>
          <a:ln>
            <a:noFill/>
          </a:ln>
        </p:spPr>
      </p:pic>
      <p:sp>
        <p:nvSpPr>
          <p:cNvPr id="18" name="TextBox 23">
            <a:extLst>
              <a:ext uri="{FF2B5EF4-FFF2-40B4-BE49-F238E27FC236}">
                <a16:creationId xmlns:a16="http://schemas.microsoft.com/office/drawing/2014/main" id="{02A6F901-03CF-4180-A7EA-D72B395F541B}"/>
              </a:ext>
            </a:extLst>
          </p:cNvPr>
          <p:cNvSpPr txBox="1"/>
          <p:nvPr/>
        </p:nvSpPr>
        <p:spPr>
          <a:xfrm>
            <a:off x="13791319" y="2231866"/>
            <a:ext cx="3005951" cy="1631216"/>
          </a:xfrm>
          <a:prstGeom prst="rect">
            <a:avLst/>
          </a:prstGeom>
          <a:noFill/>
        </p:spPr>
        <p:txBody>
          <a:bodyPr wrap="none" rtlCol="0">
            <a:spAutoFit/>
          </a:bodyPr>
          <a:lstStyle/>
          <a:p>
            <a:pPr algn="r"/>
            <a:r>
              <a:rPr lang="en-US" sz="5000" b="1" u="heavy" spc="300">
                <a:uFill>
                  <a:solidFill>
                    <a:schemeClr val="accent4">
                      <a:lumMod val="75000"/>
                    </a:schemeClr>
                  </a:solidFill>
                </a:uFill>
                <a:latin typeface="Minion Pro" panose="02040503050306020203" pitchFamily="18" charset="0"/>
              </a:rPr>
              <a:t>Problem</a:t>
            </a:r>
            <a:endParaRPr lang="ar-SA" sz="5000" b="1" u="heavy" spc="300">
              <a:uFill>
                <a:solidFill>
                  <a:schemeClr val="accent4">
                    <a:lumMod val="75000"/>
                  </a:schemeClr>
                </a:solidFill>
              </a:uFill>
              <a:latin typeface="Minion Pro" panose="02040503050306020203" pitchFamily="18" charset="0"/>
            </a:endParaRPr>
          </a:p>
          <a:p>
            <a:pPr algn="r"/>
            <a:r>
              <a:rPr lang="en-US" sz="5000" b="1" u="heavy" spc="300">
                <a:uFill>
                  <a:solidFill>
                    <a:schemeClr val="accent4">
                      <a:lumMod val="75000"/>
                    </a:schemeClr>
                  </a:solidFill>
                </a:uFill>
                <a:latin typeface="Minion Pro" panose="02040503050306020203" pitchFamily="18" charset="0"/>
              </a:rPr>
              <a:t>Solutions</a:t>
            </a:r>
            <a:endParaRPr lang="en-ID" sz="5000" b="1" u="heavy" spc="300">
              <a:uFill>
                <a:solidFill>
                  <a:schemeClr val="accent4">
                    <a:lumMod val="75000"/>
                  </a:schemeClr>
                </a:solidFill>
              </a:uFill>
              <a:latin typeface="Minion Pro" panose="02040503050306020203" pitchFamily="18" charset="0"/>
            </a:endParaRPr>
          </a:p>
        </p:txBody>
      </p:sp>
      <p:sp>
        <p:nvSpPr>
          <p:cNvPr id="5" name="TextBox 30">
            <a:extLst>
              <a:ext uri="{FF2B5EF4-FFF2-40B4-BE49-F238E27FC236}">
                <a16:creationId xmlns:a16="http://schemas.microsoft.com/office/drawing/2014/main" id="{63E67EF0-BA2B-472D-A9CA-C39E3CAB86DB}"/>
              </a:ext>
            </a:extLst>
          </p:cNvPr>
          <p:cNvSpPr txBox="1"/>
          <p:nvPr/>
        </p:nvSpPr>
        <p:spPr>
          <a:xfrm>
            <a:off x="902139" y="2231866"/>
            <a:ext cx="5013771" cy="1692771"/>
          </a:xfrm>
          <a:prstGeom prst="rect">
            <a:avLst/>
          </a:prstGeom>
          <a:noFill/>
        </p:spPr>
        <p:txBody>
          <a:bodyPr wrap="square" lIns="0" tIns="0" rIns="91440" bIns="0" rtlCol="0">
            <a:spAutoFit/>
          </a:bodyPr>
          <a:lstStyle/>
          <a:p>
            <a:pPr>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Technohope provides a</a:t>
            </a:r>
            <a:endParaRPr lang="ar-SA" sz="2000" b="1" spc="300">
              <a:latin typeface="Lato" panose="020f0502020204030203" pitchFamily="34" charset="0"/>
              <a:ea typeface="Lato Light" panose="020f0502020204030203" pitchFamily="34" charset="0"/>
              <a:cs typeface="Lato Light" panose="020f0502020204030203" pitchFamily="34" charset="0"/>
            </a:endParaRPr>
          </a:p>
          <a:p>
            <a:pPr>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user-friendly, platform that</a:t>
            </a:r>
            <a:endParaRPr lang="ar-SA" sz="2000" b="1" spc="300">
              <a:latin typeface="Lato" panose="020f0502020204030203" pitchFamily="34" charset="0"/>
              <a:ea typeface="Lato Light" panose="020f0502020204030203" pitchFamily="34" charset="0"/>
              <a:cs typeface="Lato Light" panose="020f0502020204030203" pitchFamily="34" charset="0"/>
            </a:endParaRPr>
          </a:p>
          <a:p>
            <a:pPr>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offers the following</a:t>
            </a:r>
            <a:endParaRPr lang="ar-SA" sz="2000" b="1" spc="300">
              <a:latin typeface="Lato" panose="020f0502020204030203" pitchFamily="34" charset="0"/>
              <a:ea typeface="Lato Light" panose="020f0502020204030203" pitchFamily="34" charset="0"/>
              <a:cs typeface="Lato Light" panose="020f0502020204030203" pitchFamily="34" charset="0"/>
            </a:endParaRPr>
          </a:p>
          <a:p>
            <a:pPr>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features and benefits:</a:t>
            </a:r>
          </a:p>
        </p:txBody>
      </p:sp>
      <p:sp>
        <p:nvSpPr>
          <p:cNvPr id="7" name="Rectangle 53">
            <a:extLst>
              <a:ext uri="{FF2B5EF4-FFF2-40B4-BE49-F238E27FC236}">
                <a16:creationId xmlns:a16="http://schemas.microsoft.com/office/drawing/2014/main" id="{657F6F07-B359-42F6-8A0F-052189A00F77}"/>
              </a:ext>
            </a:extLst>
          </p:cNvPr>
          <p:cNvSpPr/>
          <p:nvPr/>
        </p:nvSpPr>
        <p:spPr>
          <a:xfrm>
            <a:off x="17658080" y="1478280"/>
            <a:ext cx="629920" cy="733044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26">
            <a:extLst>
              <a:ext uri="{FF2B5EF4-FFF2-40B4-BE49-F238E27FC236}">
                <a16:creationId xmlns:a16="http://schemas.microsoft.com/office/drawing/2014/main" id="{3A8D249B-4CAD-4650-B41D-2B854A5EDF16}"/>
              </a:ext>
            </a:extLst>
          </p:cNvPr>
          <p:cNvSpPr txBox="1"/>
          <p:nvPr/>
        </p:nvSpPr>
        <p:spPr>
          <a:xfrm>
            <a:off x="902140" y="4352266"/>
            <a:ext cx="5308160" cy="3992568"/>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a:latin typeface="Lato" panose="020f0502020204030203" pitchFamily="34" charset="0"/>
              </a:rPr>
              <a:t>●	A database of technologies and patents that</a:t>
            </a:r>
            <a:br>
              <a:rPr lang="en-US">
                <a:latin typeface="Lato" panose="020f0502020204030203" pitchFamily="34" charset="0"/>
              </a:rPr>
            </a:br>
            <a:r>
              <a:rPr lang="en-US">
                <a:latin typeface="Lato" panose="020f0502020204030203" pitchFamily="34" charset="0"/>
              </a:rPr>
              <a:t>        are available for licensing or collaboration.</a:t>
            </a:r>
          </a:p>
          <a:p>
            <a:pPr algn="just">
              <a:lnSpc>
                <a:spcPct val="150000"/>
              </a:lnSpc>
              <a:spcBef>
                <a:spcPts val="1200"/>
              </a:spcBef>
              <a:buClr>
                <a:srgbClr val="27AB9E"/>
              </a:buClr>
              <a:buSzPct val="150000"/>
            </a:pPr>
            <a:r>
              <a:rPr lang="en-US">
                <a:latin typeface="Lato" panose="020f0502020204030203" pitchFamily="34" charset="0"/>
              </a:rPr>
              <a:t>●	A marketplace of opportunities and resources,</a:t>
            </a:r>
            <a:br>
              <a:rPr lang="en-US">
                <a:latin typeface="Lato" panose="020f0502020204030203" pitchFamily="34" charset="0"/>
              </a:rPr>
            </a:br>
            <a:r>
              <a:rPr lang="en-US">
                <a:latin typeface="Lato" panose="020f0502020204030203" pitchFamily="34" charset="0"/>
              </a:rPr>
              <a:t>        such as funding, grants, competitions, events,</a:t>
            </a:r>
            <a:br>
              <a:rPr lang="en-US">
                <a:latin typeface="Lato" panose="020f0502020204030203" pitchFamily="34" charset="0"/>
              </a:rPr>
            </a:br>
            <a:r>
              <a:rPr lang="en-US">
                <a:latin typeface="Lato" panose="020f0502020204030203" pitchFamily="34" charset="0"/>
              </a:rPr>
              <a:t>        or training programs, that can support the </a:t>
            </a:r>
            <a:br>
              <a:rPr lang="en-US">
                <a:latin typeface="Lato" panose="020f0502020204030203" pitchFamily="34" charset="0"/>
              </a:rPr>
            </a:br>
            <a:r>
              <a:rPr lang="en-US">
                <a:latin typeface="Lato" panose="020f0502020204030203" pitchFamily="34" charset="0"/>
              </a:rPr>
              <a:t>        technology transfer process.</a:t>
            </a:r>
          </a:p>
          <a:p>
            <a:pPr algn="just">
              <a:lnSpc>
                <a:spcPct val="150000"/>
              </a:lnSpc>
              <a:spcBef>
                <a:spcPts val="1200"/>
              </a:spcBef>
              <a:buClr>
                <a:srgbClr val="27AB9E"/>
              </a:buClr>
              <a:buSzPct val="150000"/>
            </a:pPr>
            <a:r>
              <a:rPr lang="en-US">
                <a:latin typeface="Lato" panose="020f0502020204030203" pitchFamily="34" charset="0"/>
              </a:rPr>
              <a:t>●	A community of peers and partners who can </a:t>
            </a:r>
            <a:br>
              <a:rPr lang="en-US">
                <a:latin typeface="Lato" panose="020f0502020204030203" pitchFamily="34" charset="0"/>
              </a:rPr>
            </a:br>
            <a:r>
              <a:rPr lang="en-US">
                <a:latin typeface="Lato" panose="020f0502020204030203" pitchFamily="34" charset="0"/>
              </a:rPr>
              <a:t>        share their experiences, insights and best </a:t>
            </a:r>
            <a:br>
              <a:rPr lang="en-US">
                <a:latin typeface="Lato" panose="020f0502020204030203" pitchFamily="34" charset="0"/>
              </a:rPr>
            </a:br>
            <a:r>
              <a:rPr lang="en-US">
                <a:latin typeface="Lato" panose="020f0502020204030203" pitchFamily="34" charset="0"/>
              </a:rPr>
              <a:t>        practices on technology transfer.</a:t>
            </a:r>
          </a:p>
        </p:txBody>
      </p:sp>
    </p:spTree>
    <p:extLst>
      <p:ext uri="{BB962C8B-B14F-4D97-AF65-F5344CB8AC3E}">
        <p14:creationId xmlns:p14="http://schemas.microsoft.com/office/powerpoint/2010/main" val="3089691848"/>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anim calcmode="lin" valueType="num">
                                      <p:cBhvr>
                                        <p:cTn id="15" dur="500" fill="hold"/>
                                        <p:tgtEl>
                                          <p:spTgt spid="17"/>
                                        </p:tgtEl>
                                        <p:attrNameLst>
                                          <p:attrName>ppt_x</p:attrName>
                                        </p:attrNameLst>
                                      </p:cBhvr>
                                      <p:tavLst>
                                        <p:tav tm="0">
                                          <p:val>
                                            <p:strVal val="#ppt_x"/>
                                          </p:val>
                                        </p:tav>
                                        <p:tav tm="100000">
                                          <p:val>
                                            <p:strVal val="#ppt_x"/>
                                          </p:val>
                                        </p:tav>
                                      </p:tavLst>
                                    </p:anim>
                                    <p:anim calcmode="lin" valueType="num">
                                      <p:cBhvr>
                                        <p:cTn id="16" dur="500" fill="hold"/>
                                        <p:tgtEl>
                                          <p:spTgt spid="1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left)">
                                      <p:cBhvr>
                                        <p:cTn id="20" dur="500"/>
                                        <p:tgtEl>
                                          <p:spTgt spid="5">
                                            <p:txEl>
                                              <p:pRg st="0" end="0"/>
                                            </p:txEl>
                                          </p:spTgt>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wipe(left)">
                                      <p:cBhvr>
                                        <p:cTn id="24" dur="500"/>
                                        <p:tgtEl>
                                          <p:spTgt spid="5">
                                            <p:txEl>
                                              <p:pRg st="1" end="1"/>
                                            </p:txEl>
                                          </p:spTgt>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wipe(left)">
                                      <p:cBhvr>
                                        <p:cTn id="28" dur="500"/>
                                        <p:tgtEl>
                                          <p:spTgt spid="5">
                                            <p:txEl>
                                              <p:pRg st="2" end="2"/>
                                            </p:txEl>
                                          </p:spTgt>
                                        </p:tgtEl>
                                      </p:cBhvr>
                                    </p:animEffect>
                                  </p:childTnLst>
                                </p:cTn>
                              </p:par>
                            </p:childTnLst>
                          </p:cTn>
                        </p:par>
                        <p:par>
                          <p:cTn id="29" fill="hold" nodeType="afterGroup">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wipe(left)">
                                      <p:cBhvr>
                                        <p:cTn id="32" dur="500"/>
                                        <p:tgtEl>
                                          <p:spTgt spid="5">
                                            <p:txEl>
                                              <p:pRg st="3" end="3"/>
                                            </p:txEl>
                                          </p:spTgt>
                                        </p:tgtEl>
                                      </p:cBhvr>
                                    </p:animEffect>
                                  </p:childTnLst>
                                </p:cTn>
                              </p:par>
                            </p:childTnLst>
                          </p:cTn>
                        </p:par>
                      </p:childTnLst>
                    </p:cTn>
                  </p:par>
                  <p:par>
                    <p:cTn id="33" fill="hold" nodeType="clickPar">
                      <p:stCondLst>
                        <p:cond delay="indefinite"/>
                        <p:cond evt="onBegin" delay="0">
                          <p:tn val="32"/>
                        </p:cond>
                      </p:stCondLst>
                      <p:childTnLst>
                        <p:par>
                          <p:cTn id="34" fill="hold" nodeType="afterGroup">
                            <p:stCondLst>
                              <p:cond delay="0"/>
                            </p:stCondLst>
                            <p:childTnLst>
                              <p:par>
                                <p:cTn id="35" presetID="42"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1000"/>
                                        <p:tgtEl>
                                          <p:spTgt spid="8">
                                            <p:txEl>
                                              <p:pRg st="0" end="0"/>
                                            </p:txEl>
                                          </p:spTgt>
                                        </p:tgtEl>
                                      </p:cBhvr>
                                    </p:animEffect>
                                    <p:anim calcmode="lin" valueType="num">
                                      <p:cBhvr>
                                        <p:cTn id="3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0" fill="hold" nodeType="clickPar">
                      <p:stCondLst>
                        <p:cond delay="indefinite"/>
                        <p:cond evt="onBegin" delay="0">
                          <p:tn val="39"/>
                        </p:cond>
                      </p:stCondLst>
                      <p:childTnLst>
                        <p:par>
                          <p:cTn id="41" fill="hold" nodeType="afterGroup">
                            <p:stCondLst>
                              <p:cond delay="0"/>
                            </p:stCondLst>
                            <p:childTnLst>
                              <p:par>
                                <p:cTn id="42" presetID="42" presetClass="entr" presetSubtype="0" fill="hold" nodeType="clickEffect">
                                  <p:stCondLst>
                                    <p:cond delay="0"/>
                                  </p:stCondLst>
                                  <p:childTnLst>
                                    <p:set>
                                      <p:cBhvr>
                                        <p:cTn id="43" dur="1" fill="hold">
                                          <p:stCondLst>
                                            <p:cond delay="0"/>
                                          </p:stCondLst>
                                        </p:cTn>
                                        <p:tgtEl>
                                          <p:spTgt spid="8">
                                            <p:txEl>
                                              <p:pRg st="1" end="1"/>
                                            </p:txEl>
                                          </p:spTgt>
                                        </p:tgtEl>
                                        <p:attrNameLst>
                                          <p:attrName>style.visibility</p:attrName>
                                        </p:attrNameLst>
                                      </p:cBhvr>
                                      <p:to>
                                        <p:strVal val="visible"/>
                                      </p:to>
                                    </p:set>
                                    <p:animEffect transition="in" filter="fade">
                                      <p:cBhvr>
                                        <p:cTn id="44" dur="1000"/>
                                        <p:tgtEl>
                                          <p:spTgt spid="8">
                                            <p:txEl>
                                              <p:pRg st="1" end="1"/>
                                            </p:txEl>
                                          </p:spTgt>
                                        </p:tgtEl>
                                      </p:cBhvr>
                                    </p:animEffect>
                                    <p:anim calcmode="lin" valueType="num">
                                      <p:cBhvr>
                                        <p:cTn id="4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7" fill="hold" nodeType="clickPar">
                      <p:stCondLst>
                        <p:cond delay="indefinite"/>
                        <p:cond evt="onBegin" delay="0">
                          <p:tn val="46"/>
                        </p:cond>
                      </p:stCondLst>
                      <p:childTnLst>
                        <p:par>
                          <p:cTn id="48" fill="hold" nodeType="afterGroup">
                            <p:stCondLst>
                              <p:cond delay="0"/>
                            </p:stCondLst>
                            <p:childTnLst>
                              <p:par>
                                <p:cTn id="49" presetID="42" presetClass="entr" presetSubtype="0" fill="hold" nodeType="click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animEffect transition="in" filter="fade">
                                      <p:cBhvr>
                                        <p:cTn id="51" dur="1000"/>
                                        <p:tgtEl>
                                          <p:spTgt spid="8">
                                            <p:txEl>
                                              <p:pRg st="2" end="2"/>
                                            </p:txEl>
                                          </p:spTgt>
                                        </p:tgtEl>
                                      </p:cBhvr>
                                    </p:animEffect>
                                    <p:anim calcmode="lin" valueType="num">
                                      <p:cBhvr>
                                        <p:cTn id="5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1" uiExpand="1" build="p"/>
    </p:bldLst>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0" name="عنصر نائب للصورة 19">
            <a:extLst>
              <a:ext uri="{FF2B5EF4-FFF2-40B4-BE49-F238E27FC236}">
                <a16:creationId xmlns:a16="http://schemas.microsoft.com/office/drawing/2014/main" id="{BBA68D00-EE90-44AA-87DF-0E1D71AA157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490" t="-78604" r="-3490" b="-78604"/>
          <a:stretch>
            <a:fillRect/>
          </a:stretch>
        </p:blipFill>
        <p:spPr>
          <a:xfrm>
            <a:off x="7426721" y="2928620"/>
            <a:ext cx="3434557" cy="4122420"/>
          </a:xfrm>
        </p:spPr>
      </p:pic>
      <p:pic>
        <p:nvPicPr>
          <p:cNvPr id="22" name="عنصر نائب للصورة 21">
            <a:extLst>
              <a:ext uri="{FF2B5EF4-FFF2-40B4-BE49-F238E27FC236}">
                <a16:creationId xmlns:a16="http://schemas.microsoft.com/office/drawing/2014/main" id="{BAD1C000-C471-4E0B-AA33-B1FB8138440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4186" t="-175611" r="-4186" b="-175611"/>
          <a:stretch>
            <a:fillRect/>
          </a:stretch>
        </p:blipFill>
        <p:spPr>
          <a:xfrm>
            <a:off x="2004816" y="2928620"/>
            <a:ext cx="3434557" cy="4122420"/>
          </a:xfrm>
        </p:spPr>
      </p:pic>
      <p:pic>
        <p:nvPicPr>
          <p:cNvPr id="18" name="عنصر نائب للصورة 17">
            <a:extLst>
              <a:ext uri="{FF2B5EF4-FFF2-40B4-BE49-F238E27FC236}">
                <a16:creationId xmlns:a16="http://schemas.microsoft.com/office/drawing/2014/main" id="{AC34DBF9-69B2-4B70-BF3C-F57D3BF08274}"/>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176675" b="-176675"/>
          <a:stretch>
            <a:fillRect/>
          </a:stretch>
        </p:blipFill>
        <p:spPr>
          <a:xfrm>
            <a:off x="12848627" y="2928620"/>
            <a:ext cx="3434557" cy="4122420"/>
          </a:xfrm>
        </p:spPr>
      </p:pic>
      <p:sp>
        <p:nvSpPr>
          <p:cNvPr id="6" name="TextBox 19">
            <a:extLst>
              <a:ext uri="{FF2B5EF4-FFF2-40B4-BE49-F238E27FC236}">
                <a16:creationId xmlns:a16="http://schemas.microsoft.com/office/drawing/2014/main" id="{CD4D2B64-EC0A-4B9B-90FE-806F826A50F4}"/>
              </a:ext>
            </a:extLst>
          </p:cNvPr>
          <p:cNvSpPr txBox="1"/>
          <p:nvPr/>
        </p:nvSpPr>
        <p:spPr>
          <a:xfrm>
            <a:off x="2655266" y="6234617"/>
            <a:ext cx="2133657" cy="40087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solidFill>
                  <a:schemeClr val="accent3"/>
                </a:solidFill>
                <a:latin typeface="Lato" panose="020f0502020204030203" pitchFamily="34" charset="0"/>
                <a:ea typeface="Lato Light" panose="020f0502020204030203" pitchFamily="34" charset="0"/>
                <a:cs typeface="Lato Light" panose="020f0502020204030203" pitchFamily="34" charset="0"/>
              </a:rPr>
              <a:t>innoget</a:t>
            </a:r>
          </a:p>
        </p:txBody>
      </p:sp>
      <p:sp>
        <p:nvSpPr>
          <p:cNvPr id="8" name="TextBox 25">
            <a:extLst>
              <a:ext uri="{FF2B5EF4-FFF2-40B4-BE49-F238E27FC236}">
                <a16:creationId xmlns:a16="http://schemas.microsoft.com/office/drawing/2014/main" id="{CF67F19C-FF73-4D53-9D03-83D0BA3F1C53}"/>
              </a:ext>
            </a:extLst>
          </p:cNvPr>
          <p:cNvSpPr txBox="1"/>
          <p:nvPr/>
        </p:nvSpPr>
        <p:spPr>
          <a:xfrm>
            <a:off x="8077172" y="6234617"/>
            <a:ext cx="2133657" cy="40087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yet2</a:t>
            </a:r>
          </a:p>
        </p:txBody>
      </p:sp>
      <p:sp>
        <p:nvSpPr>
          <p:cNvPr id="9" name="TextBox 27">
            <a:extLst>
              <a:ext uri="{FF2B5EF4-FFF2-40B4-BE49-F238E27FC236}">
                <a16:creationId xmlns:a16="http://schemas.microsoft.com/office/drawing/2014/main" id="{7B097949-98D5-4A66-B829-CF7EA1388A8C}"/>
              </a:ext>
            </a:extLst>
          </p:cNvPr>
          <p:cNvSpPr txBox="1"/>
          <p:nvPr/>
        </p:nvSpPr>
        <p:spPr>
          <a:xfrm>
            <a:off x="13499078" y="6234617"/>
            <a:ext cx="2133657" cy="40087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solidFill>
                  <a:srgbClr val="0063BE"/>
                </a:solidFill>
                <a:latin typeface="Lato" panose="020f0502020204030203" pitchFamily="34" charset="0"/>
                <a:ea typeface="Lato Light" panose="020f0502020204030203" pitchFamily="34" charset="0"/>
                <a:cs typeface="Lato Light" panose="020f0502020204030203" pitchFamily="34" charset="0"/>
              </a:rPr>
              <a:t>refseek</a:t>
            </a:r>
          </a:p>
        </p:txBody>
      </p:sp>
      <p:sp>
        <p:nvSpPr>
          <p:cNvPr id="12" name="TextBox 25">
            <a:extLst>
              <a:ext uri="{FF2B5EF4-FFF2-40B4-BE49-F238E27FC236}">
                <a16:creationId xmlns:a16="http://schemas.microsoft.com/office/drawing/2014/main" id="{D7BDFDC8-780E-4BE7-8A22-01E48B17B082}"/>
              </a:ext>
            </a:extLst>
          </p:cNvPr>
          <p:cNvSpPr txBox="1"/>
          <p:nvPr/>
        </p:nvSpPr>
        <p:spPr>
          <a:xfrm>
            <a:off x="7117135" y="2089399"/>
            <a:ext cx="4053728" cy="276999"/>
          </a:xfrm>
          <a:prstGeom prst="rect">
            <a:avLst/>
          </a:prstGeom>
          <a:noFill/>
        </p:spPr>
        <p:txBody>
          <a:bodyPr wrap="square" lIns="0" tIns="0" rIns="91440" bIns="0" rtlCol="0">
            <a:spAutoFit/>
          </a:bodyPr>
          <a:lstStyle/>
          <a:p>
            <a:pPr algn="ctr">
              <a:spcBef>
                <a:spcPts val="1200"/>
              </a:spcBef>
              <a:buClr>
                <a:srgbClr val="27AB9E"/>
              </a:buClr>
              <a:buSzPct val="150000"/>
            </a:pPr>
            <a:r>
              <a:rPr lang="en-US" b="1">
                <a:latin typeface="Lato" panose="020f0502020204030203" pitchFamily="34" charset="0"/>
              </a:rPr>
              <a:t>Other Technology transfer platform</a:t>
            </a:r>
            <a:endParaRPr lang="en-US" b="1">
              <a:latin typeface="Lato" panose="020f0502020204030203" pitchFamily="34" charset="0"/>
              <a:ea typeface="Lato Light" panose="020f0502020204030203" pitchFamily="34" charset="0"/>
              <a:cs typeface="Lato Light" panose="020f0502020204030203" pitchFamily="34" charset="0"/>
            </a:endParaRPr>
          </a:p>
        </p:txBody>
      </p:sp>
      <p:grpSp>
        <p:nvGrpSpPr>
          <p:cNvPr id="25" name="مجموعة 24">
            <a:extLst>
              <a:ext uri="{FF2B5EF4-FFF2-40B4-BE49-F238E27FC236}">
                <a16:creationId xmlns:a16="http://schemas.microsoft.com/office/drawing/2014/main" id="{579F664B-DDA7-43DB-B319-CC8622DA0CB2}"/>
              </a:ext>
            </a:extLst>
          </p:cNvPr>
          <p:cNvGrpSpPr/>
          <p:nvPr/>
        </p:nvGrpSpPr>
        <p:grpSpPr>
          <a:xfrm>
            <a:off x="6492318" y="1099373"/>
            <a:ext cx="5303363" cy="861774"/>
            <a:chOff x="6110344" y="1099373"/>
            <a:chExt cx="5303363" cy="861774"/>
          </a:xfrm>
        </p:grpSpPr>
        <p:sp>
          <p:nvSpPr>
            <p:cNvPr id="5" name="TextBox 18">
              <a:extLst>
                <a:ext uri="{FF2B5EF4-FFF2-40B4-BE49-F238E27FC236}">
                  <a16:creationId xmlns:a16="http://schemas.microsoft.com/office/drawing/2014/main" id="{F8CA74CE-152C-42C5-B28A-1A43EFEFED93}"/>
                </a:ext>
              </a:extLst>
            </p:cNvPr>
            <p:cNvSpPr txBox="1"/>
            <p:nvPr/>
          </p:nvSpPr>
          <p:spPr>
            <a:xfrm>
              <a:off x="6874324" y="1099373"/>
              <a:ext cx="4539383" cy="861774"/>
            </a:xfrm>
            <a:prstGeom prst="rect">
              <a:avLst/>
            </a:prstGeom>
            <a:noFill/>
          </p:spPr>
          <p:txBody>
            <a:bodyPr wrap="none" rtlCol="0">
              <a:spAutoFit/>
            </a:bodyPr>
            <a:lstStyle/>
            <a:p>
              <a:pPr algn="ctr"/>
              <a:r>
                <a:rPr lang="en-US" sz="5000" b="1" spc="300">
                  <a:solidFill>
                    <a:schemeClr val="accent6"/>
                  </a:solidFill>
                  <a:latin typeface="Minion Pro" panose="02040503050306020203" pitchFamily="18" charset="0"/>
                </a:rPr>
                <a:t>Related Works</a:t>
              </a:r>
              <a:endParaRPr lang="en-ID" sz="5000" b="1" spc="300">
                <a:solidFill>
                  <a:schemeClr val="accent6"/>
                </a:solidFill>
                <a:latin typeface="Minion Pro" panose="02040503050306020203" pitchFamily="18" charset="0"/>
              </a:endParaRPr>
            </a:p>
          </p:txBody>
        </p:sp>
        <p:pic>
          <p:nvPicPr>
            <p:cNvPr id="24" name="صورة 23">
              <a:extLst>
                <a:ext uri="{FF2B5EF4-FFF2-40B4-BE49-F238E27FC236}">
                  <a16:creationId xmlns:a16="http://schemas.microsoft.com/office/drawing/2014/main" id="{9267692D-8C3F-47F7-870E-0C7843F59CFB}"/>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artisticPlasticWrap/>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110344" y="1176633"/>
              <a:ext cx="707254" cy="707254"/>
            </a:xfrm>
            <a:prstGeom prst="rect">
              <a:avLst/>
            </a:prstGeom>
          </p:spPr>
        </p:pic>
      </p:grpSp>
    </p:spTree>
    <p:extLst>
      <p:ext uri="{BB962C8B-B14F-4D97-AF65-F5344CB8AC3E}">
        <p14:creationId xmlns:p14="http://schemas.microsoft.com/office/powerpoint/2010/main" val="218081020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5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anim calcmode="lin" valueType="num">
                                      <p:cBhvr>
                                        <p:cTn id="19" dur="500" fill="hold"/>
                                        <p:tgtEl>
                                          <p:spTgt spid="20"/>
                                        </p:tgtEl>
                                        <p:attrNameLst>
                                          <p:attrName>ppt_x</p:attrName>
                                        </p:attrNameLst>
                                      </p:cBhvr>
                                      <p:tavLst>
                                        <p:tav tm="0">
                                          <p:val>
                                            <p:strVal val="#ppt_x"/>
                                          </p:val>
                                        </p:tav>
                                        <p:tav tm="100000">
                                          <p:val>
                                            <p:strVal val="#ppt_x"/>
                                          </p:val>
                                        </p:tav>
                                      </p:tavLst>
                                    </p:anim>
                                    <p:anim calcmode="lin" valueType="num">
                                      <p:cBhvr>
                                        <p:cTn id="20" dur="5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5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anim calcmode="lin" valueType="num">
                                      <p:cBhvr>
                                        <p:cTn id="24" dur="500" fill="hold"/>
                                        <p:tgtEl>
                                          <p:spTgt spid="22"/>
                                        </p:tgtEl>
                                        <p:attrNameLst>
                                          <p:attrName>ppt_x</p:attrName>
                                        </p:attrNameLst>
                                      </p:cBhvr>
                                      <p:tavLst>
                                        <p:tav tm="0">
                                          <p:val>
                                            <p:strVal val="#ppt_x"/>
                                          </p:val>
                                        </p:tav>
                                        <p:tav tm="100000">
                                          <p:val>
                                            <p:strVal val="#ppt_x"/>
                                          </p:val>
                                        </p:tav>
                                      </p:tavLst>
                                    </p:anim>
                                    <p:anim calcmode="lin" valueType="num">
                                      <p:cBhvr>
                                        <p:cTn id="25" dur="500" fill="hold"/>
                                        <p:tgtEl>
                                          <p:spTgt spid="2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anim calcmode="lin" valueType="num">
                                      <p:cBhvr>
                                        <p:cTn id="29" dur="500" fill="hold"/>
                                        <p:tgtEl>
                                          <p:spTgt spid="18"/>
                                        </p:tgtEl>
                                        <p:attrNameLst>
                                          <p:attrName>ppt_x</p:attrName>
                                        </p:attrNameLst>
                                      </p:cBhvr>
                                      <p:tavLst>
                                        <p:tav tm="0">
                                          <p:val>
                                            <p:strVal val="#ppt_x"/>
                                          </p:val>
                                        </p:tav>
                                        <p:tav tm="100000">
                                          <p:val>
                                            <p:strVal val="#ppt_x"/>
                                          </p:val>
                                        </p:tav>
                                      </p:tavLst>
                                    </p:anim>
                                    <p:anim calcmode="lin" valueType="num">
                                      <p:cBhvr>
                                        <p:cTn id="30" dur="5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5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anim calcmode="lin" valueType="num">
                                      <p:cBhvr>
                                        <p:cTn id="34" dur="500" fill="hold"/>
                                        <p:tgtEl>
                                          <p:spTgt spid="6"/>
                                        </p:tgtEl>
                                        <p:attrNameLst>
                                          <p:attrName>ppt_x</p:attrName>
                                        </p:attrNameLst>
                                      </p:cBhvr>
                                      <p:tavLst>
                                        <p:tav tm="0">
                                          <p:val>
                                            <p:strVal val="#ppt_x"/>
                                          </p:val>
                                        </p:tav>
                                        <p:tav tm="100000">
                                          <p:val>
                                            <p:strVal val="#ppt_x"/>
                                          </p:val>
                                        </p:tav>
                                      </p:tavLst>
                                    </p:anim>
                                    <p:anim calcmode="lin" valueType="num">
                                      <p:cBhvr>
                                        <p:cTn id="35" dur="500" fill="hold"/>
                                        <p:tgtEl>
                                          <p:spTgt spid="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anim calcmode="lin" valueType="num">
                                      <p:cBhvr>
                                        <p:cTn id="39" dur="500" fill="hold"/>
                                        <p:tgtEl>
                                          <p:spTgt spid="8"/>
                                        </p:tgtEl>
                                        <p:attrNameLst>
                                          <p:attrName>ppt_x</p:attrName>
                                        </p:attrNameLst>
                                      </p:cBhvr>
                                      <p:tavLst>
                                        <p:tav tm="0">
                                          <p:val>
                                            <p:strVal val="#ppt_x"/>
                                          </p:val>
                                        </p:tav>
                                        <p:tav tm="100000">
                                          <p:val>
                                            <p:strVal val="#ppt_x"/>
                                          </p:val>
                                        </p:tav>
                                      </p:tavLst>
                                    </p:anim>
                                    <p:anim calcmode="lin" valueType="num">
                                      <p:cBhvr>
                                        <p:cTn id="40" dur="5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25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anim calcmode="lin" valueType="num">
                                      <p:cBhvr>
                                        <p:cTn id="44" dur="500" fill="hold"/>
                                        <p:tgtEl>
                                          <p:spTgt spid="9"/>
                                        </p:tgtEl>
                                        <p:attrNameLst>
                                          <p:attrName>ppt_x</p:attrName>
                                        </p:attrNameLst>
                                      </p:cBhvr>
                                      <p:tavLst>
                                        <p:tav tm="0">
                                          <p:val>
                                            <p:strVal val="#ppt_x"/>
                                          </p:val>
                                        </p:tav>
                                        <p:tav tm="100000">
                                          <p:val>
                                            <p:strVal val="#ppt_x"/>
                                          </p:val>
                                        </p:tav>
                                      </p:tavLst>
                                    </p:anim>
                                    <p:anim calcmode="lin" valueType="num">
                                      <p:cBhvr>
                                        <p:cTn id="4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1"/>
      <p:bldP spid="9" grpId="2"/>
      <p:bldP spid="12" grpId="3"/>
    </p:bldLst>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extBox 3">
            <a:extLst>
              <a:ext uri="{FF2B5EF4-FFF2-40B4-BE49-F238E27FC236}">
                <a16:creationId xmlns:a16="http://schemas.microsoft.com/office/drawing/2014/main" id="{B9692F19-008D-41EB-B49B-41EA8EF8FC6A}"/>
              </a:ext>
            </a:extLst>
          </p:cNvPr>
          <p:cNvSpPr txBox="1"/>
          <p:nvPr/>
        </p:nvSpPr>
        <p:spPr>
          <a:xfrm>
            <a:off x="1968499" y="2310748"/>
            <a:ext cx="14351002" cy="1631985"/>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Design and develop a platform that connects researchers, innovators, entrepreneurs and</a:t>
            </a:r>
          </a:p>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investors who are interested in transforming scientific and technological outcomes into new</a:t>
            </a:r>
          </a:p>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products and services that benefit society.</a:t>
            </a:r>
          </a:p>
        </p:txBody>
      </p:sp>
      <p:pic>
        <p:nvPicPr>
          <p:cNvPr id="12" name="عنصر نائب للصورة 11">
            <a:extLst>
              <a:ext uri="{FF2B5EF4-FFF2-40B4-BE49-F238E27FC236}">
                <a16:creationId xmlns:a16="http://schemas.microsoft.com/office/drawing/2014/main" id="{98A9F3FE-32DC-4123-BA5F-F30496E2C0CB}"/>
              </a:ext>
            </a:extLst>
          </p:cNvPr>
          <p:cNvPicPr>
            <a:picLocks noGrp="1" noChangeAspect="1"/>
          </p:cNvPicPr>
          <p:nvPr>
            <p:ph type="pic" sz="quarter" idx="11"/>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l="5636" r="5636"/>
          <a:stretch>
            <a:fillRect/>
          </a:stretch>
        </p:blipFill>
        <p:spPr>
          <a:xfrm>
            <a:off x="6019800" y="4522873"/>
            <a:ext cx="6248400" cy="4693920"/>
          </a:xfrm>
        </p:spPr>
      </p:pic>
      <p:grpSp>
        <p:nvGrpSpPr>
          <p:cNvPr id="15" name="مجموعة 14">
            <a:extLst>
              <a:ext uri="{FF2B5EF4-FFF2-40B4-BE49-F238E27FC236}">
                <a16:creationId xmlns:a16="http://schemas.microsoft.com/office/drawing/2014/main" id="{0D486A0A-F141-4EA5-9DC5-FDC814780060}"/>
              </a:ext>
            </a:extLst>
          </p:cNvPr>
          <p:cNvGrpSpPr/>
          <p:nvPr/>
        </p:nvGrpSpPr>
        <p:grpSpPr>
          <a:xfrm>
            <a:off x="5702795" y="984250"/>
            <a:ext cx="6882409" cy="861774"/>
            <a:chOff x="5394823" y="5200650"/>
            <a:chExt cx="6882409" cy="861774"/>
          </a:xfrm>
        </p:grpSpPr>
        <p:sp>
          <p:nvSpPr>
            <p:cNvPr id="3" name="TextBox 2">
              <a:extLst>
                <a:ext uri="{FF2B5EF4-FFF2-40B4-BE49-F238E27FC236}">
                  <a16:creationId xmlns:a16="http://schemas.microsoft.com/office/drawing/2014/main" id="{1EADE659-C5FB-47D2-A40A-5C3B896D5AAC}"/>
                </a:ext>
              </a:extLst>
            </p:cNvPr>
            <p:cNvSpPr txBox="1"/>
            <p:nvPr/>
          </p:nvSpPr>
          <p:spPr>
            <a:xfrm>
              <a:off x="6010773" y="5200650"/>
              <a:ext cx="6266459" cy="861774"/>
            </a:xfrm>
            <a:prstGeom prst="rect">
              <a:avLst/>
            </a:prstGeom>
            <a:noFill/>
          </p:spPr>
          <p:txBody>
            <a:bodyPr wrap="none" rtlCol="0">
              <a:spAutoFit/>
            </a:bodyPr>
            <a:lstStyle/>
            <a:p>
              <a:pPr algn="ctr"/>
              <a:r>
                <a:rPr lang="en-US" sz="5000" b="1" spc="300">
                  <a:solidFill>
                    <a:srgbClr val="0070C0"/>
                  </a:solidFill>
                  <a:latin typeface="Minion Pro" panose="02040503050306020203" pitchFamily="18" charset="0"/>
                </a:rPr>
                <a:t>Research Objectives</a:t>
              </a:r>
              <a:endParaRPr lang="en-ID" sz="5000" b="1" spc="300">
                <a:solidFill>
                  <a:srgbClr val="0070C0"/>
                </a:solidFill>
                <a:latin typeface="Minion Pro" panose="02040503050306020203" pitchFamily="18" charset="0"/>
              </a:endParaRPr>
            </a:p>
          </p:txBody>
        </p:sp>
        <p:pic>
          <p:nvPicPr>
            <p:cNvPr id="14" name="صورة 13">
              <a:extLst>
                <a:ext uri="{FF2B5EF4-FFF2-40B4-BE49-F238E27FC236}">
                  <a16:creationId xmlns:a16="http://schemas.microsoft.com/office/drawing/2014/main" id="{9DECFCF2-0AA1-4928-93F9-A50C80C2C225}"/>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artisticPlasticWrap/>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94823" y="5323562"/>
              <a:ext cx="615950" cy="615950"/>
            </a:xfrm>
            <a:prstGeom prst="rect">
              <a:avLst/>
            </a:prstGeom>
          </p:spPr>
        </p:pic>
      </p:grpSp>
    </p:spTree>
    <p:extLst>
      <p:ext uri="{BB962C8B-B14F-4D97-AF65-F5344CB8AC3E}">
        <p14:creationId xmlns:p14="http://schemas.microsoft.com/office/powerpoint/2010/main" val="366340880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anim calcmode="lin" valueType="num">
                                      <p:cBhvr>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anim calcmode="lin" valueType="num">
                                      <p:cBhvr>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anim calcmode="lin" valueType="num">
                                      <p:cBhvr>
                                        <p:cTn id="26"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anim calcmode="lin" valueType="num">
                                      <p:cBhvr>
                                        <p:cTn id="32" dur="500" fill="hold"/>
                                        <p:tgtEl>
                                          <p:spTgt spid="12"/>
                                        </p:tgtEl>
                                        <p:attrNameLst>
                                          <p:attrName>ppt_x</p:attrName>
                                        </p:attrNameLst>
                                      </p:cBhvr>
                                      <p:tavLst>
                                        <p:tav tm="0">
                                          <p:val>
                                            <p:strVal val="#ppt_x"/>
                                          </p:val>
                                        </p:tav>
                                        <p:tav tm="100000">
                                          <p:val>
                                            <p:strVal val="#ppt_x"/>
                                          </p:val>
                                        </p:tav>
                                      </p:tavLst>
                                    </p:anim>
                                    <p:anim calcmode="lin" valueType="num">
                                      <p:cBhvr>
                                        <p:cTn id="33"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مجموعة 3">
            <a:extLst>
              <a:ext uri="{FF2B5EF4-FFF2-40B4-BE49-F238E27FC236}">
                <a16:creationId xmlns:a16="http://schemas.microsoft.com/office/drawing/2014/main" id="{5CCC6442-3939-44C9-850F-1C47DBAAF9D8}"/>
              </a:ext>
            </a:extLst>
          </p:cNvPr>
          <p:cNvGrpSpPr/>
          <p:nvPr/>
        </p:nvGrpSpPr>
        <p:grpSpPr>
          <a:xfrm>
            <a:off x="4610858" y="984250"/>
            <a:ext cx="9251250" cy="861774"/>
            <a:chOff x="4395463" y="984250"/>
            <a:chExt cx="9251250" cy="861774"/>
          </a:xfrm>
        </p:grpSpPr>
        <p:sp>
          <p:nvSpPr>
            <p:cNvPr id="46" name="TextBox 2">
              <a:extLst>
                <a:ext uri="{FF2B5EF4-FFF2-40B4-BE49-F238E27FC236}">
                  <a16:creationId xmlns:a16="http://schemas.microsoft.com/office/drawing/2014/main" id="{B6461A8B-CBD6-42E4-A38E-559F54638568}"/>
                </a:ext>
              </a:extLst>
            </p:cNvPr>
            <p:cNvSpPr txBox="1"/>
            <p:nvPr/>
          </p:nvSpPr>
          <p:spPr>
            <a:xfrm>
              <a:off x="5257237" y="984250"/>
              <a:ext cx="8389476" cy="861774"/>
            </a:xfrm>
            <a:prstGeom prst="rect">
              <a:avLst/>
            </a:prstGeom>
            <a:noFill/>
          </p:spPr>
          <p:txBody>
            <a:bodyPr wrap="none" rtlCol="0">
              <a:spAutoFit/>
            </a:bodyPr>
            <a:lstStyle/>
            <a:p>
              <a:pPr algn="ctr"/>
              <a:r>
                <a:rPr lang="en-US" sz="5000" b="1" spc="300">
                  <a:solidFill>
                    <a:schemeClr val="accent4">
                      <a:lumMod val="75000"/>
                    </a:schemeClr>
                  </a:solidFill>
                  <a:latin typeface="Minion Pro" panose="02040503050306020203" pitchFamily="18" charset="0"/>
                </a:rPr>
                <a:t>Development methodology</a:t>
              </a:r>
              <a:endParaRPr lang="en-ID" sz="5000" b="1" spc="300">
                <a:solidFill>
                  <a:schemeClr val="accent4">
                    <a:lumMod val="75000"/>
                  </a:schemeClr>
                </a:solidFill>
                <a:latin typeface="Minion Pro" panose="02040503050306020203" pitchFamily="18" charset="0"/>
              </a:endParaRPr>
            </a:p>
          </p:txBody>
        </p:sp>
        <p:pic>
          <p:nvPicPr>
            <p:cNvPr id="3" name="صورة 2">
              <a:extLst>
                <a:ext uri="{FF2B5EF4-FFF2-40B4-BE49-F238E27FC236}">
                  <a16:creationId xmlns:a16="http://schemas.microsoft.com/office/drawing/2014/main" id="{DDB3AF4C-C16A-4C88-A596-FB7D1AEC66B4}"/>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4395463" y="984250"/>
              <a:ext cx="861774" cy="861774"/>
            </a:xfrm>
            <a:prstGeom prst="rect">
              <a:avLst/>
            </a:prstGeom>
          </p:spPr>
        </p:pic>
      </p:grpSp>
      <p:grpSp>
        <p:nvGrpSpPr>
          <p:cNvPr id="5" name="مجموعة 4">
            <a:extLst>
              <a:ext uri="{FF2B5EF4-FFF2-40B4-BE49-F238E27FC236}">
                <a16:creationId xmlns:a16="http://schemas.microsoft.com/office/drawing/2014/main" id="{A1DDF1E1-DD62-4A7E-931A-30C1A92BA51A}"/>
              </a:ext>
            </a:extLst>
          </p:cNvPr>
          <p:cNvGrpSpPr/>
          <p:nvPr/>
        </p:nvGrpSpPr>
        <p:grpSpPr>
          <a:xfrm>
            <a:off x="2307248" y="2947364"/>
            <a:ext cx="2920895" cy="1650230"/>
            <a:chOff x="2307248" y="2947364"/>
            <a:chExt cx="2920895" cy="1650230"/>
          </a:xfrm>
        </p:grpSpPr>
        <p:sp>
          <p:nvSpPr>
            <p:cNvPr id="32" name="Rectangle: Rounded Corners 31">
              <a:extLst>
                <a:ext uri="{FF2B5EF4-FFF2-40B4-BE49-F238E27FC236}">
                  <a16:creationId xmlns:a16="http://schemas.microsoft.com/office/drawing/2014/main" id="{3050E90E-7CEC-4238-BE2B-1F0BBE4E8259}"/>
                </a:ext>
              </a:extLst>
            </p:cNvPr>
            <p:cNvSpPr/>
            <p:nvPr/>
          </p:nvSpPr>
          <p:spPr>
            <a:xfrm rot="2700000">
              <a:off x="3391776" y="2947364"/>
              <a:ext cx="751840" cy="7518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41" name="TextBox 40">
              <a:extLst>
                <a:ext uri="{FF2B5EF4-FFF2-40B4-BE49-F238E27FC236}">
                  <a16:creationId xmlns:a16="http://schemas.microsoft.com/office/drawing/2014/main" id="{BEFDC2E1-7E6A-4388-B2BD-31118172C374}"/>
                </a:ext>
              </a:extLst>
            </p:cNvPr>
            <p:cNvSpPr txBox="1"/>
            <p:nvPr/>
          </p:nvSpPr>
          <p:spPr>
            <a:xfrm>
              <a:off x="2307248" y="4196715"/>
              <a:ext cx="2920895" cy="40087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Literature review</a:t>
              </a:r>
            </a:p>
          </p:txBody>
        </p:sp>
        <p:sp>
          <p:nvSpPr>
            <p:cNvPr id="50" name="Freeform 219">
              <a:extLst>
                <a:ext uri="{FF2B5EF4-FFF2-40B4-BE49-F238E27FC236}">
                  <a16:creationId xmlns:a16="http://schemas.microsoft.com/office/drawing/2014/main" id="{233AB5D0-C11F-4FB0-9BB6-A20254723377}"/>
                </a:ext>
              </a:extLst>
            </p:cNvPr>
            <p:cNvSpPr>
              <a:spLocks noChangeArrowheads="1"/>
            </p:cNvSpPr>
            <p:nvPr/>
          </p:nvSpPr>
          <p:spPr bwMode="auto">
            <a:xfrm>
              <a:off x="3564606" y="3098006"/>
              <a:ext cx="393561" cy="442756"/>
            </a:xfrm>
            <a:custGeom>
              <a:gdLst>
                <a:gd name="T0" fmla="*/ 149245 w 546"/>
                <a:gd name="T1" fmla="*/ 131958 h 619"/>
                <a:gd name="T2" fmla="*/ 149245 w 546"/>
                <a:gd name="T3" fmla="*/ 131958 h 619"/>
                <a:gd name="T4" fmla="*/ 85283 w 546"/>
                <a:gd name="T5" fmla="*/ 131958 h 619"/>
                <a:gd name="T6" fmla="*/ 79862 w 546"/>
                <a:gd name="T7" fmla="*/ 137337 h 619"/>
                <a:gd name="T8" fmla="*/ 85283 w 546"/>
                <a:gd name="T9" fmla="*/ 147736 h 619"/>
                <a:gd name="T10" fmla="*/ 149245 w 546"/>
                <a:gd name="T11" fmla="*/ 147736 h 619"/>
                <a:gd name="T12" fmla="*/ 154304 w 546"/>
                <a:gd name="T13" fmla="*/ 137337 h 619"/>
                <a:gd name="T14" fmla="*/ 149245 w 546"/>
                <a:gd name="T15" fmla="*/ 131958 h 619"/>
                <a:gd name="T16" fmla="*/ 149245 w 546"/>
                <a:gd name="T17" fmla="*/ 95024 h 619"/>
                <a:gd name="T18" fmla="*/ 149245 w 546"/>
                <a:gd name="T19" fmla="*/ 95024 h 619"/>
                <a:gd name="T20" fmla="*/ 85283 w 546"/>
                <a:gd name="T21" fmla="*/ 95024 h 619"/>
                <a:gd name="T22" fmla="*/ 79862 w 546"/>
                <a:gd name="T23" fmla="*/ 105782 h 619"/>
                <a:gd name="T24" fmla="*/ 85283 w 546"/>
                <a:gd name="T25" fmla="*/ 110802 h 619"/>
                <a:gd name="T26" fmla="*/ 149245 w 546"/>
                <a:gd name="T27" fmla="*/ 110802 h 619"/>
                <a:gd name="T28" fmla="*/ 154304 w 546"/>
                <a:gd name="T29" fmla="*/ 105782 h 619"/>
                <a:gd name="T30" fmla="*/ 149245 w 546"/>
                <a:gd name="T31" fmla="*/ 95024 h 619"/>
                <a:gd name="T32" fmla="*/ 149245 w 546"/>
                <a:gd name="T33" fmla="*/ 0 h 619"/>
                <a:gd name="T34" fmla="*/ 149245 w 546"/>
                <a:gd name="T35" fmla="*/ 0 h 619"/>
                <a:gd name="T36" fmla="*/ 63962 w 546"/>
                <a:gd name="T37" fmla="*/ 0 h 619"/>
                <a:gd name="T38" fmla="*/ 37582 w 546"/>
                <a:gd name="T39" fmla="*/ 26535 h 619"/>
                <a:gd name="T40" fmla="*/ 26741 w 546"/>
                <a:gd name="T41" fmla="*/ 26535 h 619"/>
                <a:gd name="T42" fmla="*/ 0 w 546"/>
                <a:gd name="T43" fmla="*/ 52711 h 619"/>
                <a:gd name="T44" fmla="*/ 0 w 546"/>
                <a:gd name="T45" fmla="*/ 195427 h 619"/>
                <a:gd name="T46" fmla="*/ 26741 w 546"/>
                <a:gd name="T47" fmla="*/ 221603 h 619"/>
                <a:gd name="T48" fmla="*/ 132983 w 546"/>
                <a:gd name="T49" fmla="*/ 221603 h 619"/>
                <a:gd name="T50" fmla="*/ 165145 w 546"/>
                <a:gd name="T51" fmla="*/ 195427 h 619"/>
                <a:gd name="T52" fmla="*/ 170566 w 546"/>
                <a:gd name="T53" fmla="*/ 195427 h 619"/>
                <a:gd name="T54" fmla="*/ 196946 w 546"/>
                <a:gd name="T55" fmla="*/ 168892 h 619"/>
                <a:gd name="T56" fmla="*/ 196946 w 546"/>
                <a:gd name="T57" fmla="*/ 68848 h 619"/>
                <a:gd name="T58" fmla="*/ 196946 w 546"/>
                <a:gd name="T59" fmla="*/ 52711 h 619"/>
                <a:gd name="T60" fmla="*/ 149245 w 546"/>
                <a:gd name="T61" fmla="*/ 0 h 619"/>
                <a:gd name="T62" fmla="*/ 132983 w 546"/>
                <a:gd name="T63" fmla="*/ 211205 h 619"/>
                <a:gd name="T64" fmla="*/ 132983 w 546"/>
                <a:gd name="T65" fmla="*/ 211205 h 619"/>
                <a:gd name="T66" fmla="*/ 26741 w 546"/>
                <a:gd name="T67" fmla="*/ 211205 h 619"/>
                <a:gd name="T68" fmla="*/ 16262 w 546"/>
                <a:gd name="T69" fmla="*/ 195427 h 619"/>
                <a:gd name="T70" fmla="*/ 16262 w 546"/>
                <a:gd name="T71" fmla="*/ 52711 h 619"/>
                <a:gd name="T72" fmla="*/ 26741 w 546"/>
                <a:gd name="T73" fmla="*/ 42313 h 619"/>
                <a:gd name="T74" fmla="*/ 37582 w 546"/>
                <a:gd name="T75" fmla="*/ 42313 h 619"/>
                <a:gd name="T76" fmla="*/ 37582 w 546"/>
                <a:gd name="T77" fmla="*/ 168892 h 619"/>
                <a:gd name="T78" fmla="*/ 63962 w 546"/>
                <a:gd name="T79" fmla="*/ 195427 h 619"/>
                <a:gd name="T80" fmla="*/ 149245 w 546"/>
                <a:gd name="T81" fmla="*/ 195427 h 619"/>
                <a:gd name="T82" fmla="*/ 132983 w 546"/>
                <a:gd name="T83" fmla="*/ 211205 h 619"/>
                <a:gd name="T84" fmla="*/ 186466 w 546"/>
                <a:gd name="T85" fmla="*/ 168892 h 619"/>
                <a:gd name="T86" fmla="*/ 186466 w 546"/>
                <a:gd name="T87" fmla="*/ 168892 h 619"/>
                <a:gd name="T88" fmla="*/ 170566 w 546"/>
                <a:gd name="T89" fmla="*/ 179649 h 619"/>
                <a:gd name="T90" fmla="*/ 63962 w 546"/>
                <a:gd name="T91" fmla="*/ 179649 h 619"/>
                <a:gd name="T92" fmla="*/ 48062 w 546"/>
                <a:gd name="T93" fmla="*/ 168892 h 619"/>
                <a:gd name="T94" fmla="*/ 48062 w 546"/>
                <a:gd name="T95" fmla="*/ 26535 h 619"/>
                <a:gd name="T96" fmla="*/ 63962 w 546"/>
                <a:gd name="T97" fmla="*/ 10399 h 619"/>
                <a:gd name="T98" fmla="*/ 132983 w 546"/>
                <a:gd name="T99" fmla="*/ 10399 h 619"/>
                <a:gd name="T100" fmla="*/ 132983 w 546"/>
                <a:gd name="T101" fmla="*/ 42313 h 619"/>
                <a:gd name="T102" fmla="*/ 165145 w 546"/>
                <a:gd name="T103" fmla="*/ 68848 h 619"/>
                <a:gd name="T104" fmla="*/ 186466 w 546"/>
                <a:gd name="T105" fmla="*/ 68848 h 619"/>
                <a:gd name="T106" fmla="*/ 186466 w 546"/>
                <a:gd name="T107" fmla="*/ 168892 h 619"/>
                <a:gd name="T108" fmla="*/ 165145 w 546"/>
                <a:gd name="T109" fmla="*/ 52711 h 619"/>
                <a:gd name="T110" fmla="*/ 165145 w 546"/>
                <a:gd name="T111" fmla="*/ 52711 h 619"/>
                <a:gd name="T112" fmla="*/ 149245 w 546"/>
                <a:gd name="T113" fmla="*/ 31555 h 619"/>
                <a:gd name="T114" fmla="*/ 149245 w 546"/>
                <a:gd name="T115" fmla="*/ 10399 h 619"/>
                <a:gd name="T116" fmla="*/ 149245 w 546"/>
                <a:gd name="T117" fmla="*/ 10399 h 619"/>
                <a:gd name="T118" fmla="*/ 186466 w 546"/>
                <a:gd name="T119" fmla="*/ 52711 h 619"/>
                <a:gd name="T120" fmla="*/ 165145 w 546"/>
                <a:gd name="T121" fmla="*/ 52711 h 6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chemeClr val="bg2"/>
            </a:solidFill>
            <a:ln>
              <a:noFill/>
            </a:ln>
            <a:effectLst/>
          </p:spPr>
          <p:txBody>
            <a:bodyPr wrap="none" lIns="91408" tIns="45704" rIns="91408" bIns="45704" anchor="ctr"/>
            <a:lstStyle/>
            <a:p>
              <a:endParaRPr lang="en-US" sz="2700"/>
            </a:p>
          </p:txBody>
        </p:sp>
      </p:grpSp>
      <p:grpSp>
        <p:nvGrpSpPr>
          <p:cNvPr id="7" name="مجموعة 6">
            <a:extLst>
              <a:ext uri="{FF2B5EF4-FFF2-40B4-BE49-F238E27FC236}">
                <a16:creationId xmlns:a16="http://schemas.microsoft.com/office/drawing/2014/main" id="{6B7EB9E2-DE3D-44B9-AF13-FE85A54CA0C2}"/>
              </a:ext>
            </a:extLst>
          </p:cNvPr>
          <p:cNvGrpSpPr/>
          <p:nvPr/>
        </p:nvGrpSpPr>
        <p:grpSpPr>
          <a:xfrm>
            <a:off x="7683550" y="2887980"/>
            <a:ext cx="2920895" cy="1709614"/>
            <a:chOff x="7683550" y="2887980"/>
            <a:chExt cx="2920895" cy="1709614"/>
          </a:xfrm>
        </p:grpSpPr>
        <p:sp>
          <p:nvSpPr>
            <p:cNvPr id="27" name="Rectangle: Rounded Corners 26">
              <a:extLst>
                <a:ext uri="{FF2B5EF4-FFF2-40B4-BE49-F238E27FC236}">
                  <a16:creationId xmlns:a16="http://schemas.microsoft.com/office/drawing/2014/main" id="{07C9D921-15AF-4162-AEC7-805232F76316}"/>
                </a:ext>
              </a:extLst>
            </p:cNvPr>
            <p:cNvSpPr/>
            <p:nvPr/>
          </p:nvSpPr>
          <p:spPr>
            <a:xfrm rot="2700000">
              <a:off x="8768078" y="2887980"/>
              <a:ext cx="751840" cy="7518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44" name="TextBox 43">
              <a:extLst>
                <a:ext uri="{FF2B5EF4-FFF2-40B4-BE49-F238E27FC236}">
                  <a16:creationId xmlns:a16="http://schemas.microsoft.com/office/drawing/2014/main" id="{4FCA3D59-B34E-4C16-A485-0BD4BC684EED}"/>
                </a:ext>
              </a:extLst>
            </p:cNvPr>
            <p:cNvSpPr txBox="1"/>
            <p:nvPr/>
          </p:nvSpPr>
          <p:spPr>
            <a:xfrm>
              <a:off x="7683550" y="4196715"/>
              <a:ext cx="2920895" cy="40087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Users research</a:t>
              </a:r>
            </a:p>
          </p:txBody>
        </p:sp>
        <p:grpSp>
          <p:nvGrpSpPr>
            <p:cNvPr id="51" name="Group 54">
              <a:extLst>
                <a:ext uri="{FF2B5EF4-FFF2-40B4-BE49-F238E27FC236}">
                  <a16:creationId xmlns:a16="http://schemas.microsoft.com/office/drawing/2014/main" id="{6B148714-C5E9-41B5-B2A1-394A5BB0C151}"/>
                </a:ext>
              </a:extLst>
            </p:cNvPr>
            <p:cNvGrpSpPr/>
            <p:nvPr/>
          </p:nvGrpSpPr>
          <p:grpSpPr>
            <a:xfrm>
              <a:off x="8945192" y="3073250"/>
              <a:ext cx="397615" cy="397615"/>
              <a:chOff x="3498967" y="3049909"/>
              <a:chExt cx="464344" cy="464344"/>
            </a:xfrm>
            <a:solidFill>
              <a:schemeClr val="bg2"/>
            </a:solidFill>
          </p:grpSpPr>
          <p:sp>
            <p:nvSpPr>
              <p:cNvPr id="52" name="AutoShape 126">
                <a:extLst>
                  <a:ext uri="{FF2B5EF4-FFF2-40B4-BE49-F238E27FC236}">
                    <a16:creationId xmlns:a16="http://schemas.microsoft.com/office/drawing/2014/main" id="{A0A05187-F9F6-45E6-B79D-E7A088ACFEB5}"/>
                  </a:ext>
                </a:extLst>
              </p:cNvPr>
              <p:cNvSpPr/>
              <p:nvPr/>
            </p:nvSpPr>
            <p:spPr bwMode="auto">
              <a:xfrm>
                <a:off x="3498967" y="3049909"/>
                <a:ext cx="464344" cy="4643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53" name="AutoShape 127">
                <a:extLst>
                  <a:ext uri="{FF2B5EF4-FFF2-40B4-BE49-F238E27FC236}">
                    <a16:creationId xmlns:a16="http://schemas.microsoft.com/office/drawing/2014/main" id="{85E224F2-A843-4151-9C1D-D0C184E70EB0}"/>
                  </a:ext>
                </a:extLst>
              </p:cNvPr>
              <p:cNvSpPr/>
              <p:nvPr/>
            </p:nvSpPr>
            <p:spPr bwMode="auto">
              <a:xfrm>
                <a:off x="3687085" y="3122140"/>
                <a:ext cx="109538" cy="1087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grpSp>
      </p:grpSp>
      <p:grpSp>
        <p:nvGrpSpPr>
          <p:cNvPr id="8" name="مجموعة 7">
            <a:extLst>
              <a:ext uri="{FF2B5EF4-FFF2-40B4-BE49-F238E27FC236}">
                <a16:creationId xmlns:a16="http://schemas.microsoft.com/office/drawing/2014/main" id="{6464FC6C-8A25-4F61-9164-59D92FD0A82D}"/>
              </a:ext>
            </a:extLst>
          </p:cNvPr>
          <p:cNvGrpSpPr/>
          <p:nvPr/>
        </p:nvGrpSpPr>
        <p:grpSpPr>
          <a:xfrm>
            <a:off x="12731314" y="2852285"/>
            <a:ext cx="2920895" cy="1745309"/>
            <a:chOff x="12731314" y="2852285"/>
            <a:chExt cx="2920895" cy="1745309"/>
          </a:xfrm>
        </p:grpSpPr>
        <p:sp>
          <p:nvSpPr>
            <p:cNvPr id="38" name="Rectangle: Rounded Corners 37">
              <a:extLst>
                <a:ext uri="{FF2B5EF4-FFF2-40B4-BE49-F238E27FC236}">
                  <a16:creationId xmlns:a16="http://schemas.microsoft.com/office/drawing/2014/main" id="{8C02443F-D950-4FDA-846C-EE4029048730}"/>
                </a:ext>
              </a:extLst>
            </p:cNvPr>
            <p:cNvSpPr/>
            <p:nvPr/>
          </p:nvSpPr>
          <p:spPr>
            <a:xfrm rot="2700000">
              <a:off x="13815842" y="2852285"/>
              <a:ext cx="751840" cy="7518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47" name="TextBox 46">
              <a:extLst>
                <a:ext uri="{FF2B5EF4-FFF2-40B4-BE49-F238E27FC236}">
                  <a16:creationId xmlns:a16="http://schemas.microsoft.com/office/drawing/2014/main" id="{07F10DF1-4245-49CA-9C8E-2EFF180B4021}"/>
                </a:ext>
              </a:extLst>
            </p:cNvPr>
            <p:cNvSpPr txBox="1"/>
            <p:nvPr/>
          </p:nvSpPr>
          <p:spPr>
            <a:xfrm>
              <a:off x="12731314" y="4196715"/>
              <a:ext cx="2920895" cy="40087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Platform design</a:t>
              </a:r>
            </a:p>
          </p:txBody>
        </p:sp>
        <p:sp>
          <p:nvSpPr>
            <p:cNvPr id="54" name="Freeform 211">
              <a:extLst>
                <a:ext uri="{FF2B5EF4-FFF2-40B4-BE49-F238E27FC236}">
                  <a16:creationId xmlns:a16="http://schemas.microsoft.com/office/drawing/2014/main" id="{08AEDE2B-1454-4C6D-B5A6-31004D4964C8}"/>
                </a:ext>
              </a:extLst>
            </p:cNvPr>
            <p:cNvSpPr>
              <a:spLocks noChangeArrowheads="1"/>
            </p:cNvSpPr>
            <p:nvPr/>
          </p:nvSpPr>
          <p:spPr bwMode="auto">
            <a:xfrm>
              <a:off x="13960968" y="3007946"/>
              <a:ext cx="461585" cy="440518"/>
            </a:xfrm>
            <a:custGeom>
              <a:gdLst>
                <a:gd name="T0" fmla="*/ 223201 w 634"/>
                <a:gd name="T1" fmla="*/ 5057 h 604"/>
                <a:gd name="T2" fmla="*/ 223201 w 634"/>
                <a:gd name="T3" fmla="*/ 5057 h 604"/>
                <a:gd name="T4" fmla="*/ 191109 w 634"/>
                <a:gd name="T5" fmla="*/ 5057 h 604"/>
                <a:gd name="T6" fmla="*/ 69232 w 634"/>
                <a:gd name="T7" fmla="*/ 127505 h 604"/>
                <a:gd name="T8" fmla="*/ 26683 w 634"/>
                <a:gd name="T9" fmla="*/ 159653 h 604"/>
                <a:gd name="T10" fmla="*/ 0 w 634"/>
                <a:gd name="T11" fmla="*/ 175546 h 604"/>
                <a:gd name="T12" fmla="*/ 90506 w 634"/>
                <a:gd name="T13" fmla="*/ 180964 h 604"/>
                <a:gd name="T14" fmla="*/ 100963 w 634"/>
                <a:gd name="T15" fmla="*/ 154235 h 604"/>
                <a:gd name="T16" fmla="*/ 223201 w 634"/>
                <a:gd name="T17" fmla="*/ 37204 h 604"/>
                <a:gd name="T18" fmla="*/ 223201 w 634"/>
                <a:gd name="T19" fmla="*/ 5057 h 604"/>
                <a:gd name="T20" fmla="*/ 85098 w 634"/>
                <a:gd name="T21" fmla="*/ 175546 h 604"/>
                <a:gd name="T22" fmla="*/ 85098 w 634"/>
                <a:gd name="T23" fmla="*/ 175546 h 604"/>
                <a:gd name="T24" fmla="*/ 26683 w 634"/>
                <a:gd name="T25" fmla="*/ 180964 h 604"/>
                <a:gd name="T26" fmla="*/ 37140 w 634"/>
                <a:gd name="T27" fmla="*/ 164710 h 604"/>
                <a:gd name="T28" fmla="*/ 79689 w 634"/>
                <a:gd name="T29" fmla="*/ 138342 h 604"/>
                <a:gd name="T30" fmla="*/ 90506 w 634"/>
                <a:gd name="T31" fmla="*/ 148817 h 604"/>
                <a:gd name="T32" fmla="*/ 85098 w 634"/>
                <a:gd name="T33" fmla="*/ 175546 h 604"/>
                <a:gd name="T34" fmla="*/ 95555 w 634"/>
                <a:gd name="T35" fmla="*/ 138342 h 604"/>
                <a:gd name="T36" fmla="*/ 95555 w 634"/>
                <a:gd name="T37" fmla="*/ 138342 h 604"/>
                <a:gd name="T38" fmla="*/ 90506 w 634"/>
                <a:gd name="T39" fmla="*/ 127505 h 604"/>
                <a:gd name="T40" fmla="*/ 100963 w 634"/>
                <a:gd name="T41" fmla="*/ 111612 h 604"/>
                <a:gd name="T42" fmla="*/ 111781 w 634"/>
                <a:gd name="T43" fmla="*/ 122449 h 604"/>
                <a:gd name="T44" fmla="*/ 95555 w 634"/>
                <a:gd name="T45" fmla="*/ 138342 h 604"/>
                <a:gd name="T46" fmla="*/ 212384 w 634"/>
                <a:gd name="T47" fmla="*/ 26368 h 604"/>
                <a:gd name="T48" fmla="*/ 212384 w 634"/>
                <a:gd name="T49" fmla="*/ 26368 h 604"/>
                <a:gd name="T50" fmla="*/ 122238 w 634"/>
                <a:gd name="T51" fmla="*/ 111612 h 604"/>
                <a:gd name="T52" fmla="*/ 111781 w 634"/>
                <a:gd name="T53" fmla="*/ 106194 h 604"/>
                <a:gd name="T54" fmla="*/ 201927 w 634"/>
                <a:gd name="T55" fmla="*/ 15893 h 604"/>
                <a:gd name="T56" fmla="*/ 212384 w 634"/>
                <a:gd name="T57" fmla="*/ 15893 h 604"/>
                <a:gd name="T58" fmla="*/ 212384 w 634"/>
                <a:gd name="T59" fmla="*/ 26368 h 60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34" h="604">
                  <a:moveTo>
                    <a:pt x="619" y="14"/>
                  </a:moveTo>
                  <a:lnTo>
                    <a:pt x="619" y="14"/>
                  </a:lnTo>
                  <a:cubicBezTo>
                    <a:pt x="589" y="0"/>
                    <a:pt x="560" y="0"/>
                    <a:pt x="530" y="14"/>
                  </a:cubicBezTo>
                  <a:cubicBezTo>
                    <a:pt x="192" y="353"/>
                    <a:pt x="192" y="353"/>
                    <a:pt x="192" y="353"/>
                  </a:cubicBezTo>
                  <a:cubicBezTo>
                    <a:pt x="162" y="353"/>
                    <a:pt x="103" y="368"/>
                    <a:pt x="74" y="442"/>
                  </a:cubicBezTo>
                  <a:cubicBezTo>
                    <a:pt x="59" y="486"/>
                    <a:pt x="0" y="486"/>
                    <a:pt x="0" y="486"/>
                  </a:cubicBezTo>
                  <a:cubicBezTo>
                    <a:pt x="103" y="603"/>
                    <a:pt x="236" y="530"/>
                    <a:pt x="251" y="501"/>
                  </a:cubicBezTo>
                  <a:cubicBezTo>
                    <a:pt x="280" y="486"/>
                    <a:pt x="280" y="456"/>
                    <a:pt x="280" y="427"/>
                  </a:cubicBezTo>
                  <a:cubicBezTo>
                    <a:pt x="619" y="103"/>
                    <a:pt x="619" y="103"/>
                    <a:pt x="619" y="103"/>
                  </a:cubicBezTo>
                  <a:cubicBezTo>
                    <a:pt x="633" y="73"/>
                    <a:pt x="633" y="44"/>
                    <a:pt x="619" y="14"/>
                  </a:cubicBezTo>
                  <a:close/>
                  <a:moveTo>
                    <a:pt x="236" y="486"/>
                  </a:moveTo>
                  <a:lnTo>
                    <a:pt x="236" y="486"/>
                  </a:lnTo>
                  <a:cubicBezTo>
                    <a:pt x="207" y="501"/>
                    <a:pt x="118" y="530"/>
                    <a:pt x="74" y="501"/>
                  </a:cubicBezTo>
                  <a:cubicBezTo>
                    <a:pt x="74" y="501"/>
                    <a:pt x="89" y="486"/>
                    <a:pt x="103" y="456"/>
                  </a:cubicBezTo>
                  <a:cubicBezTo>
                    <a:pt x="133" y="368"/>
                    <a:pt x="221" y="383"/>
                    <a:pt x="221" y="383"/>
                  </a:cubicBezTo>
                  <a:cubicBezTo>
                    <a:pt x="251" y="412"/>
                    <a:pt x="251" y="412"/>
                    <a:pt x="251" y="412"/>
                  </a:cubicBezTo>
                  <a:cubicBezTo>
                    <a:pt x="251" y="412"/>
                    <a:pt x="265" y="442"/>
                    <a:pt x="236" y="486"/>
                  </a:cubicBezTo>
                  <a:close/>
                  <a:moveTo>
                    <a:pt x="265" y="383"/>
                  </a:moveTo>
                  <a:lnTo>
                    <a:pt x="265" y="383"/>
                  </a:lnTo>
                  <a:lnTo>
                    <a:pt x="251" y="353"/>
                  </a:lnTo>
                  <a:cubicBezTo>
                    <a:pt x="280" y="309"/>
                    <a:pt x="280" y="309"/>
                    <a:pt x="280" y="309"/>
                  </a:cubicBezTo>
                  <a:cubicBezTo>
                    <a:pt x="310" y="339"/>
                    <a:pt x="310" y="339"/>
                    <a:pt x="310" y="339"/>
                  </a:cubicBezTo>
                  <a:lnTo>
                    <a:pt x="265" y="383"/>
                  </a:lnTo>
                  <a:close/>
                  <a:moveTo>
                    <a:pt x="589" y="73"/>
                  </a:moveTo>
                  <a:lnTo>
                    <a:pt x="589" y="73"/>
                  </a:lnTo>
                  <a:cubicBezTo>
                    <a:pt x="339" y="309"/>
                    <a:pt x="339" y="309"/>
                    <a:pt x="339" y="309"/>
                  </a:cubicBezTo>
                  <a:cubicBezTo>
                    <a:pt x="310" y="294"/>
                    <a:pt x="310" y="294"/>
                    <a:pt x="310" y="294"/>
                  </a:cubicBezTo>
                  <a:cubicBezTo>
                    <a:pt x="560" y="44"/>
                    <a:pt x="560" y="44"/>
                    <a:pt x="560" y="44"/>
                  </a:cubicBezTo>
                  <a:cubicBezTo>
                    <a:pt x="574" y="30"/>
                    <a:pt x="574" y="30"/>
                    <a:pt x="589" y="44"/>
                  </a:cubicBezTo>
                  <a:cubicBezTo>
                    <a:pt x="589" y="44"/>
                    <a:pt x="589" y="59"/>
                    <a:pt x="589" y="73"/>
                  </a:cubicBezTo>
                  <a:close/>
                </a:path>
              </a:pathLst>
            </a:custGeom>
            <a:solidFill>
              <a:schemeClr val="bg2"/>
            </a:solidFill>
            <a:ln>
              <a:noFill/>
            </a:ln>
            <a:effectLst/>
          </p:spPr>
          <p:txBody>
            <a:bodyPr wrap="none" lIns="91408" tIns="45704" rIns="91408" bIns="45704" anchor="ctr"/>
            <a:lstStyle/>
            <a:p>
              <a:endParaRPr lang="en-US" sz="2700"/>
            </a:p>
          </p:txBody>
        </p:sp>
      </p:grpSp>
      <p:grpSp>
        <p:nvGrpSpPr>
          <p:cNvPr id="11" name="مجموعة 10">
            <a:extLst>
              <a:ext uri="{FF2B5EF4-FFF2-40B4-BE49-F238E27FC236}">
                <a16:creationId xmlns:a16="http://schemas.microsoft.com/office/drawing/2014/main" id="{60780BE6-6838-467F-9F16-4086834F5F6F}"/>
              </a:ext>
            </a:extLst>
          </p:cNvPr>
          <p:cNvGrpSpPr/>
          <p:nvPr/>
        </p:nvGrpSpPr>
        <p:grpSpPr>
          <a:xfrm>
            <a:off x="12597423" y="6952556"/>
            <a:ext cx="3188678" cy="1668398"/>
            <a:chOff x="12597423" y="6952556"/>
            <a:chExt cx="3188678" cy="1668398"/>
          </a:xfrm>
        </p:grpSpPr>
        <p:sp>
          <p:nvSpPr>
            <p:cNvPr id="70" name="TextBox 69">
              <a:extLst>
                <a:ext uri="{FF2B5EF4-FFF2-40B4-BE49-F238E27FC236}">
                  <a16:creationId xmlns:a16="http://schemas.microsoft.com/office/drawing/2014/main" id="{F048972A-18FB-4179-86C8-687E0A778D70}"/>
                </a:ext>
              </a:extLst>
            </p:cNvPr>
            <p:cNvSpPr txBox="1"/>
            <p:nvPr/>
          </p:nvSpPr>
          <p:spPr>
            <a:xfrm>
              <a:off x="12597423" y="8220075"/>
              <a:ext cx="3188678" cy="40087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Platform evaluation</a:t>
              </a:r>
            </a:p>
          </p:txBody>
        </p:sp>
        <p:sp>
          <p:nvSpPr>
            <p:cNvPr id="84" name="Rectangle: Rounded Corners 83">
              <a:extLst>
                <a:ext uri="{FF2B5EF4-FFF2-40B4-BE49-F238E27FC236}">
                  <a16:creationId xmlns:a16="http://schemas.microsoft.com/office/drawing/2014/main" id="{0BF1AD8F-2B23-4656-8BC7-5C5C17E272D3}"/>
                </a:ext>
              </a:extLst>
            </p:cNvPr>
            <p:cNvSpPr/>
            <p:nvPr/>
          </p:nvSpPr>
          <p:spPr>
            <a:xfrm rot="2700000">
              <a:off x="13794874" y="6952556"/>
              <a:ext cx="751840" cy="75184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Freeform 213">
              <a:extLst>
                <a:ext uri="{FF2B5EF4-FFF2-40B4-BE49-F238E27FC236}">
                  <a16:creationId xmlns:a16="http://schemas.microsoft.com/office/drawing/2014/main" id="{AF5AF28B-80DD-4B3D-A8CA-60AB06064352}"/>
                </a:ext>
              </a:extLst>
            </p:cNvPr>
            <p:cNvSpPr>
              <a:spLocks noChangeArrowheads="1"/>
            </p:cNvSpPr>
            <p:nvPr/>
          </p:nvSpPr>
          <p:spPr bwMode="auto">
            <a:xfrm>
              <a:off x="13960968" y="7123867"/>
              <a:ext cx="419652" cy="407464"/>
            </a:xfrm>
            <a:custGeom>
              <a:gdLst>
                <a:gd name="T0" fmla="*/ 212384 w 634"/>
                <a:gd name="T1" fmla="*/ 84625 h 619"/>
                <a:gd name="T2" fmla="*/ 212384 w 634"/>
                <a:gd name="T3" fmla="*/ 84625 h 619"/>
                <a:gd name="T4" fmla="*/ 212384 w 634"/>
                <a:gd name="T5" fmla="*/ 195427 h 619"/>
                <a:gd name="T6" fmla="*/ 196518 w 634"/>
                <a:gd name="T7" fmla="*/ 211205 h 619"/>
                <a:gd name="T8" fmla="*/ 32092 w 634"/>
                <a:gd name="T9" fmla="*/ 211205 h 619"/>
                <a:gd name="T10" fmla="*/ 16226 w 634"/>
                <a:gd name="T11" fmla="*/ 195427 h 619"/>
                <a:gd name="T12" fmla="*/ 16226 w 634"/>
                <a:gd name="T13" fmla="*/ 26535 h 619"/>
                <a:gd name="T14" fmla="*/ 32092 w 634"/>
                <a:gd name="T15" fmla="*/ 10399 h 619"/>
                <a:gd name="T16" fmla="*/ 143512 w 634"/>
                <a:gd name="T17" fmla="*/ 10399 h 619"/>
                <a:gd name="T18" fmla="*/ 143512 w 634"/>
                <a:gd name="T19" fmla="*/ 0 h 619"/>
                <a:gd name="T20" fmla="*/ 32092 w 634"/>
                <a:gd name="T21" fmla="*/ 0 h 619"/>
                <a:gd name="T22" fmla="*/ 0 w 634"/>
                <a:gd name="T23" fmla="*/ 26535 h 619"/>
                <a:gd name="T24" fmla="*/ 0 w 634"/>
                <a:gd name="T25" fmla="*/ 195427 h 619"/>
                <a:gd name="T26" fmla="*/ 32092 w 634"/>
                <a:gd name="T27" fmla="*/ 221603 h 619"/>
                <a:gd name="T28" fmla="*/ 196518 w 634"/>
                <a:gd name="T29" fmla="*/ 221603 h 619"/>
                <a:gd name="T30" fmla="*/ 228249 w 634"/>
                <a:gd name="T31" fmla="*/ 195427 h 619"/>
                <a:gd name="T32" fmla="*/ 228249 w 634"/>
                <a:gd name="T33" fmla="*/ 84625 h 619"/>
                <a:gd name="T34" fmla="*/ 212384 w 634"/>
                <a:gd name="T35" fmla="*/ 84625 h 619"/>
                <a:gd name="T36" fmla="*/ 58415 w 634"/>
                <a:gd name="T37" fmla="*/ 126938 h 619"/>
                <a:gd name="T38" fmla="*/ 58415 w 634"/>
                <a:gd name="T39" fmla="*/ 126938 h 619"/>
                <a:gd name="T40" fmla="*/ 26683 w 634"/>
                <a:gd name="T41" fmla="*/ 185028 h 619"/>
                <a:gd name="T42" fmla="*/ 37140 w 634"/>
                <a:gd name="T43" fmla="*/ 195427 h 619"/>
                <a:gd name="T44" fmla="*/ 100963 w 634"/>
                <a:gd name="T45" fmla="*/ 163872 h 619"/>
                <a:gd name="T46" fmla="*/ 106372 w 634"/>
                <a:gd name="T47" fmla="*/ 163872 h 619"/>
                <a:gd name="T48" fmla="*/ 217792 w 634"/>
                <a:gd name="T49" fmla="*/ 52711 h 619"/>
                <a:gd name="T50" fmla="*/ 217792 w 634"/>
                <a:gd name="T51" fmla="*/ 31555 h 619"/>
                <a:gd name="T52" fmla="*/ 191109 w 634"/>
                <a:gd name="T53" fmla="*/ 10399 h 619"/>
                <a:gd name="T54" fmla="*/ 169835 w 634"/>
                <a:gd name="T55" fmla="*/ 10399 h 619"/>
                <a:gd name="T56" fmla="*/ 63823 w 634"/>
                <a:gd name="T57" fmla="*/ 116180 h 619"/>
                <a:gd name="T58" fmla="*/ 58415 w 634"/>
                <a:gd name="T59" fmla="*/ 126938 h 619"/>
                <a:gd name="T60" fmla="*/ 175244 w 634"/>
                <a:gd name="T61" fmla="*/ 26535 h 619"/>
                <a:gd name="T62" fmla="*/ 175244 w 634"/>
                <a:gd name="T63" fmla="*/ 26535 h 619"/>
                <a:gd name="T64" fmla="*/ 186061 w 634"/>
                <a:gd name="T65" fmla="*/ 26535 h 619"/>
                <a:gd name="T66" fmla="*/ 201927 w 634"/>
                <a:gd name="T67" fmla="*/ 36934 h 619"/>
                <a:gd name="T68" fmla="*/ 201927 w 634"/>
                <a:gd name="T69" fmla="*/ 47691 h 619"/>
                <a:gd name="T70" fmla="*/ 186061 w 634"/>
                <a:gd name="T71" fmla="*/ 63469 h 619"/>
                <a:gd name="T72" fmla="*/ 164787 w 634"/>
                <a:gd name="T73" fmla="*/ 36934 h 619"/>
                <a:gd name="T74" fmla="*/ 175244 w 634"/>
                <a:gd name="T75" fmla="*/ 26535 h 619"/>
                <a:gd name="T76" fmla="*/ 154330 w 634"/>
                <a:gd name="T77" fmla="*/ 47691 h 619"/>
                <a:gd name="T78" fmla="*/ 154330 w 634"/>
                <a:gd name="T79" fmla="*/ 47691 h 619"/>
                <a:gd name="T80" fmla="*/ 175244 w 634"/>
                <a:gd name="T81" fmla="*/ 73868 h 619"/>
                <a:gd name="T82" fmla="*/ 95915 w 634"/>
                <a:gd name="T83" fmla="*/ 153114 h 619"/>
                <a:gd name="T84" fmla="*/ 74641 w 634"/>
                <a:gd name="T85" fmla="*/ 126938 h 619"/>
                <a:gd name="T86" fmla="*/ 154330 w 634"/>
                <a:gd name="T87" fmla="*/ 47691 h 619"/>
                <a:gd name="T88" fmla="*/ 85098 w 634"/>
                <a:gd name="T89" fmla="*/ 158493 h 619"/>
                <a:gd name="T90" fmla="*/ 85098 w 634"/>
                <a:gd name="T91" fmla="*/ 158493 h 619"/>
                <a:gd name="T92" fmla="*/ 47958 w 634"/>
                <a:gd name="T93" fmla="*/ 185028 h 619"/>
                <a:gd name="T94" fmla="*/ 42549 w 634"/>
                <a:gd name="T95" fmla="*/ 179649 h 619"/>
                <a:gd name="T96" fmla="*/ 63823 w 634"/>
                <a:gd name="T97" fmla="*/ 142715 h 619"/>
                <a:gd name="T98" fmla="*/ 85098 w 634"/>
                <a:gd name="T99" fmla="*/ 158493 h 61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34" h="619">
                  <a:moveTo>
                    <a:pt x="589" y="236"/>
                  </a:moveTo>
                  <a:lnTo>
                    <a:pt x="589" y="236"/>
                  </a:lnTo>
                  <a:cubicBezTo>
                    <a:pt x="589" y="545"/>
                    <a:pt x="589" y="545"/>
                    <a:pt x="589" y="545"/>
                  </a:cubicBezTo>
                  <a:cubicBezTo>
                    <a:pt x="589" y="559"/>
                    <a:pt x="575" y="589"/>
                    <a:pt x="545" y="589"/>
                  </a:cubicBezTo>
                  <a:cubicBezTo>
                    <a:pt x="89" y="589"/>
                    <a:pt x="89" y="589"/>
                    <a:pt x="89" y="589"/>
                  </a:cubicBezTo>
                  <a:cubicBezTo>
                    <a:pt x="59" y="589"/>
                    <a:pt x="45" y="559"/>
                    <a:pt x="45" y="545"/>
                  </a:cubicBezTo>
                  <a:cubicBezTo>
                    <a:pt x="45" y="74"/>
                    <a:pt x="45" y="74"/>
                    <a:pt x="45" y="74"/>
                  </a:cubicBezTo>
                  <a:cubicBezTo>
                    <a:pt x="45" y="59"/>
                    <a:pt x="59" y="29"/>
                    <a:pt x="89" y="29"/>
                  </a:cubicBezTo>
                  <a:cubicBezTo>
                    <a:pt x="398" y="29"/>
                    <a:pt x="398" y="29"/>
                    <a:pt x="398" y="29"/>
                  </a:cubicBezTo>
                  <a:cubicBezTo>
                    <a:pt x="398" y="0"/>
                    <a:pt x="398" y="0"/>
                    <a:pt x="398" y="0"/>
                  </a:cubicBezTo>
                  <a:cubicBezTo>
                    <a:pt x="89" y="0"/>
                    <a:pt x="89" y="0"/>
                    <a:pt x="89" y="0"/>
                  </a:cubicBezTo>
                  <a:cubicBezTo>
                    <a:pt x="45" y="0"/>
                    <a:pt x="0" y="29"/>
                    <a:pt x="0" y="74"/>
                  </a:cubicBezTo>
                  <a:cubicBezTo>
                    <a:pt x="0" y="545"/>
                    <a:pt x="0" y="545"/>
                    <a:pt x="0" y="545"/>
                  </a:cubicBezTo>
                  <a:cubicBezTo>
                    <a:pt x="0" y="589"/>
                    <a:pt x="45" y="618"/>
                    <a:pt x="89" y="618"/>
                  </a:cubicBezTo>
                  <a:cubicBezTo>
                    <a:pt x="545" y="618"/>
                    <a:pt x="545" y="618"/>
                    <a:pt x="545" y="618"/>
                  </a:cubicBezTo>
                  <a:cubicBezTo>
                    <a:pt x="589" y="618"/>
                    <a:pt x="633" y="589"/>
                    <a:pt x="633" y="545"/>
                  </a:cubicBezTo>
                  <a:cubicBezTo>
                    <a:pt x="633" y="236"/>
                    <a:pt x="633" y="236"/>
                    <a:pt x="633" y="236"/>
                  </a:cubicBezTo>
                  <a:lnTo>
                    <a:pt x="589" y="236"/>
                  </a:lnTo>
                  <a:close/>
                  <a:moveTo>
                    <a:pt x="162" y="354"/>
                  </a:moveTo>
                  <a:lnTo>
                    <a:pt x="162" y="354"/>
                  </a:lnTo>
                  <a:cubicBezTo>
                    <a:pt x="74" y="516"/>
                    <a:pt x="74" y="516"/>
                    <a:pt x="74" y="516"/>
                  </a:cubicBezTo>
                  <a:cubicBezTo>
                    <a:pt x="74" y="545"/>
                    <a:pt x="89" y="559"/>
                    <a:pt x="103" y="545"/>
                  </a:cubicBezTo>
                  <a:cubicBezTo>
                    <a:pt x="280" y="457"/>
                    <a:pt x="280" y="457"/>
                    <a:pt x="280" y="457"/>
                  </a:cubicBezTo>
                  <a:lnTo>
                    <a:pt x="295" y="457"/>
                  </a:lnTo>
                  <a:cubicBezTo>
                    <a:pt x="604" y="147"/>
                    <a:pt x="604" y="147"/>
                    <a:pt x="604" y="147"/>
                  </a:cubicBezTo>
                  <a:cubicBezTo>
                    <a:pt x="619" y="133"/>
                    <a:pt x="619" y="103"/>
                    <a:pt x="604" y="88"/>
                  </a:cubicBezTo>
                  <a:cubicBezTo>
                    <a:pt x="530" y="29"/>
                    <a:pt x="530" y="29"/>
                    <a:pt x="530" y="29"/>
                  </a:cubicBezTo>
                  <a:cubicBezTo>
                    <a:pt x="516" y="15"/>
                    <a:pt x="486" y="15"/>
                    <a:pt x="471" y="29"/>
                  </a:cubicBezTo>
                  <a:cubicBezTo>
                    <a:pt x="177" y="324"/>
                    <a:pt x="177" y="324"/>
                    <a:pt x="177" y="324"/>
                  </a:cubicBezTo>
                  <a:cubicBezTo>
                    <a:pt x="162" y="339"/>
                    <a:pt x="162" y="339"/>
                    <a:pt x="162" y="354"/>
                  </a:cubicBezTo>
                  <a:close/>
                  <a:moveTo>
                    <a:pt x="486" y="74"/>
                  </a:moveTo>
                  <a:lnTo>
                    <a:pt x="486" y="74"/>
                  </a:lnTo>
                  <a:cubicBezTo>
                    <a:pt x="501" y="59"/>
                    <a:pt x="516" y="59"/>
                    <a:pt x="516" y="74"/>
                  </a:cubicBezTo>
                  <a:cubicBezTo>
                    <a:pt x="560" y="103"/>
                    <a:pt x="560" y="103"/>
                    <a:pt x="560" y="103"/>
                  </a:cubicBezTo>
                  <a:cubicBezTo>
                    <a:pt x="575" y="118"/>
                    <a:pt x="575" y="133"/>
                    <a:pt x="560" y="133"/>
                  </a:cubicBezTo>
                  <a:cubicBezTo>
                    <a:pt x="516" y="177"/>
                    <a:pt x="516" y="177"/>
                    <a:pt x="516" y="177"/>
                  </a:cubicBezTo>
                  <a:cubicBezTo>
                    <a:pt x="457" y="103"/>
                    <a:pt x="457" y="103"/>
                    <a:pt x="457" y="103"/>
                  </a:cubicBezTo>
                  <a:lnTo>
                    <a:pt x="486" y="74"/>
                  </a:lnTo>
                  <a:close/>
                  <a:moveTo>
                    <a:pt x="428" y="133"/>
                  </a:moveTo>
                  <a:lnTo>
                    <a:pt x="428" y="133"/>
                  </a:lnTo>
                  <a:cubicBezTo>
                    <a:pt x="486" y="206"/>
                    <a:pt x="486" y="206"/>
                    <a:pt x="486" y="206"/>
                  </a:cubicBezTo>
                  <a:cubicBezTo>
                    <a:pt x="266" y="427"/>
                    <a:pt x="266" y="427"/>
                    <a:pt x="266" y="427"/>
                  </a:cubicBezTo>
                  <a:cubicBezTo>
                    <a:pt x="251" y="398"/>
                    <a:pt x="207" y="368"/>
                    <a:pt x="207" y="354"/>
                  </a:cubicBezTo>
                  <a:lnTo>
                    <a:pt x="428" y="133"/>
                  </a:lnTo>
                  <a:close/>
                  <a:moveTo>
                    <a:pt x="236" y="442"/>
                  </a:moveTo>
                  <a:lnTo>
                    <a:pt x="236" y="442"/>
                  </a:lnTo>
                  <a:cubicBezTo>
                    <a:pt x="133" y="516"/>
                    <a:pt x="133" y="516"/>
                    <a:pt x="133" y="516"/>
                  </a:cubicBezTo>
                  <a:cubicBezTo>
                    <a:pt x="118" y="516"/>
                    <a:pt x="118" y="501"/>
                    <a:pt x="118" y="501"/>
                  </a:cubicBezTo>
                  <a:cubicBezTo>
                    <a:pt x="177" y="398"/>
                    <a:pt x="177" y="398"/>
                    <a:pt x="177" y="398"/>
                  </a:cubicBezTo>
                  <a:lnTo>
                    <a:pt x="236" y="442"/>
                  </a:lnTo>
                  <a:close/>
                </a:path>
              </a:pathLst>
            </a:custGeom>
            <a:solidFill>
              <a:schemeClr val="bg2"/>
            </a:solidFill>
            <a:ln>
              <a:noFill/>
            </a:ln>
            <a:effectLst/>
          </p:spPr>
          <p:txBody>
            <a:bodyPr wrap="none" lIns="91408" tIns="45704" rIns="91408" bIns="45704" anchor="ctr"/>
            <a:lstStyle/>
            <a:p>
              <a:r>
                <a:rPr lang="ar-SA"/>
                <a:t> </a:t>
              </a:r>
              <a:endParaRPr lang="en-US"/>
            </a:p>
          </p:txBody>
        </p:sp>
      </p:grpSp>
      <p:grpSp>
        <p:nvGrpSpPr>
          <p:cNvPr id="9" name="مجموعة 8">
            <a:extLst>
              <a:ext uri="{FF2B5EF4-FFF2-40B4-BE49-F238E27FC236}">
                <a16:creationId xmlns:a16="http://schemas.microsoft.com/office/drawing/2014/main" id="{A7D94ACA-CECC-4A47-A7A8-8FE3AE80EFC1}"/>
              </a:ext>
            </a:extLst>
          </p:cNvPr>
          <p:cNvGrpSpPr/>
          <p:nvPr/>
        </p:nvGrpSpPr>
        <p:grpSpPr>
          <a:xfrm>
            <a:off x="1978710" y="6952557"/>
            <a:ext cx="3577972" cy="1668397"/>
            <a:chOff x="1978710" y="6952557"/>
            <a:chExt cx="3577972" cy="1668397"/>
          </a:xfrm>
        </p:grpSpPr>
        <p:sp>
          <p:nvSpPr>
            <p:cNvPr id="64" name="TextBox 63">
              <a:extLst>
                <a:ext uri="{FF2B5EF4-FFF2-40B4-BE49-F238E27FC236}">
                  <a16:creationId xmlns:a16="http://schemas.microsoft.com/office/drawing/2014/main" id="{11C2B92F-AF83-44F7-B17B-10AF2E2BB573}"/>
                </a:ext>
              </a:extLst>
            </p:cNvPr>
            <p:cNvSpPr txBox="1"/>
            <p:nvPr/>
          </p:nvSpPr>
          <p:spPr>
            <a:xfrm>
              <a:off x="1978710" y="8220075"/>
              <a:ext cx="3577972" cy="40087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Platform development</a:t>
              </a:r>
            </a:p>
          </p:txBody>
        </p:sp>
        <p:sp>
          <p:nvSpPr>
            <p:cNvPr id="72" name="Rectangle: Rounded Corners 71">
              <a:extLst>
                <a:ext uri="{FF2B5EF4-FFF2-40B4-BE49-F238E27FC236}">
                  <a16:creationId xmlns:a16="http://schemas.microsoft.com/office/drawing/2014/main" id="{A50A56BA-FB71-4C9F-9433-95BF6D621A1C}"/>
                </a:ext>
              </a:extLst>
            </p:cNvPr>
            <p:cNvSpPr/>
            <p:nvPr/>
          </p:nvSpPr>
          <p:spPr>
            <a:xfrm rot="2700000">
              <a:off x="3385038" y="6952557"/>
              <a:ext cx="751840" cy="751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Freeform 98">
              <a:extLst>
                <a:ext uri="{FF2B5EF4-FFF2-40B4-BE49-F238E27FC236}">
                  <a16:creationId xmlns:a16="http://schemas.microsoft.com/office/drawing/2014/main" id="{86F0B42B-7C93-4A38-AACB-599A207279AF}"/>
                </a:ext>
              </a:extLst>
            </p:cNvPr>
            <p:cNvSpPr>
              <a:spLocks noChangeArrowheads="1"/>
            </p:cNvSpPr>
            <p:nvPr/>
          </p:nvSpPr>
          <p:spPr bwMode="auto">
            <a:xfrm>
              <a:off x="3553672" y="7141039"/>
              <a:ext cx="428045" cy="374873"/>
            </a:xfrm>
            <a:custGeom>
              <a:gdLst>
                <a:gd name="T0" fmla="*/ 153868 w 589"/>
                <a:gd name="T1" fmla="*/ 5415 h 516"/>
                <a:gd name="T2" fmla="*/ 153868 w 589"/>
                <a:gd name="T3" fmla="*/ 5415 h 516"/>
                <a:gd name="T4" fmla="*/ 143393 w 589"/>
                <a:gd name="T5" fmla="*/ 5415 h 516"/>
                <a:gd name="T6" fmla="*/ 58513 w 589"/>
                <a:gd name="T7" fmla="*/ 175445 h 516"/>
                <a:gd name="T8" fmla="*/ 58513 w 589"/>
                <a:gd name="T9" fmla="*/ 185914 h 516"/>
                <a:gd name="T10" fmla="*/ 68988 w 589"/>
                <a:gd name="T11" fmla="*/ 185914 h 516"/>
                <a:gd name="T12" fmla="*/ 159286 w 589"/>
                <a:gd name="T13" fmla="*/ 15884 h 516"/>
                <a:gd name="T14" fmla="*/ 153868 w 589"/>
                <a:gd name="T15" fmla="*/ 5415 h 516"/>
                <a:gd name="T16" fmla="*/ 53095 w 589"/>
                <a:gd name="T17" fmla="*/ 127432 h 516"/>
                <a:gd name="T18" fmla="*/ 53095 w 589"/>
                <a:gd name="T19" fmla="*/ 127432 h 516"/>
                <a:gd name="T20" fmla="*/ 15892 w 589"/>
                <a:gd name="T21" fmla="*/ 95664 h 516"/>
                <a:gd name="T22" fmla="*/ 53095 w 589"/>
                <a:gd name="T23" fmla="*/ 68951 h 516"/>
                <a:gd name="T24" fmla="*/ 53095 w 589"/>
                <a:gd name="T25" fmla="*/ 58482 h 516"/>
                <a:gd name="T26" fmla="*/ 42259 w 589"/>
                <a:gd name="T27" fmla="*/ 58482 h 516"/>
                <a:gd name="T28" fmla="*/ 0 w 589"/>
                <a:gd name="T29" fmla="*/ 90250 h 516"/>
                <a:gd name="T30" fmla="*/ 0 w 589"/>
                <a:gd name="T31" fmla="*/ 95664 h 516"/>
                <a:gd name="T32" fmla="*/ 0 w 589"/>
                <a:gd name="T33" fmla="*/ 100718 h 516"/>
                <a:gd name="T34" fmla="*/ 42259 w 589"/>
                <a:gd name="T35" fmla="*/ 138262 h 516"/>
                <a:gd name="T36" fmla="*/ 53095 w 589"/>
                <a:gd name="T37" fmla="*/ 138262 h 516"/>
                <a:gd name="T38" fmla="*/ 53095 w 589"/>
                <a:gd name="T39" fmla="*/ 127432 h 516"/>
                <a:gd name="T40" fmla="*/ 212381 w 589"/>
                <a:gd name="T41" fmla="*/ 90250 h 516"/>
                <a:gd name="T42" fmla="*/ 212381 w 589"/>
                <a:gd name="T43" fmla="*/ 90250 h 516"/>
                <a:gd name="T44" fmla="*/ 170121 w 589"/>
                <a:gd name="T45" fmla="*/ 58482 h 516"/>
                <a:gd name="T46" fmla="*/ 159286 w 589"/>
                <a:gd name="T47" fmla="*/ 58482 h 516"/>
                <a:gd name="T48" fmla="*/ 159286 w 589"/>
                <a:gd name="T49" fmla="*/ 68951 h 516"/>
                <a:gd name="T50" fmla="*/ 196488 w 589"/>
                <a:gd name="T51" fmla="*/ 95664 h 516"/>
                <a:gd name="T52" fmla="*/ 159286 w 589"/>
                <a:gd name="T53" fmla="*/ 127432 h 516"/>
                <a:gd name="T54" fmla="*/ 159286 w 589"/>
                <a:gd name="T55" fmla="*/ 138262 h 516"/>
                <a:gd name="T56" fmla="*/ 170121 w 589"/>
                <a:gd name="T57" fmla="*/ 138262 h 516"/>
                <a:gd name="T58" fmla="*/ 212381 w 589"/>
                <a:gd name="T59" fmla="*/ 100718 h 516"/>
                <a:gd name="T60" fmla="*/ 212381 w 589"/>
                <a:gd name="T61" fmla="*/ 95664 h 516"/>
                <a:gd name="T62" fmla="*/ 212381 w 589"/>
                <a:gd name="T63" fmla="*/ 90250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9" h="516">
                  <a:moveTo>
                    <a:pt x="426" y="15"/>
                  </a:moveTo>
                  <a:lnTo>
                    <a:pt x="426" y="15"/>
                  </a:lnTo>
                  <a:cubicBezTo>
                    <a:pt x="426" y="0"/>
                    <a:pt x="412" y="15"/>
                    <a:pt x="397" y="15"/>
                  </a:cubicBezTo>
                  <a:cubicBezTo>
                    <a:pt x="162" y="486"/>
                    <a:pt x="162" y="486"/>
                    <a:pt x="162" y="486"/>
                  </a:cubicBezTo>
                  <a:cubicBezTo>
                    <a:pt x="147" y="500"/>
                    <a:pt x="162" y="515"/>
                    <a:pt x="162" y="515"/>
                  </a:cubicBezTo>
                  <a:cubicBezTo>
                    <a:pt x="176" y="515"/>
                    <a:pt x="191" y="515"/>
                    <a:pt x="191" y="515"/>
                  </a:cubicBezTo>
                  <a:cubicBezTo>
                    <a:pt x="441" y="44"/>
                    <a:pt x="441" y="44"/>
                    <a:pt x="441" y="44"/>
                  </a:cubicBezTo>
                  <a:cubicBezTo>
                    <a:pt x="441" y="29"/>
                    <a:pt x="441" y="15"/>
                    <a:pt x="426" y="15"/>
                  </a:cubicBezTo>
                  <a:close/>
                  <a:moveTo>
                    <a:pt x="147" y="353"/>
                  </a:moveTo>
                  <a:lnTo>
                    <a:pt x="147" y="353"/>
                  </a:lnTo>
                  <a:cubicBezTo>
                    <a:pt x="44" y="265"/>
                    <a:pt x="44" y="265"/>
                    <a:pt x="44" y="265"/>
                  </a:cubicBezTo>
                  <a:cubicBezTo>
                    <a:pt x="147" y="191"/>
                    <a:pt x="147" y="191"/>
                    <a:pt x="147" y="191"/>
                  </a:cubicBezTo>
                  <a:cubicBezTo>
                    <a:pt x="162" y="177"/>
                    <a:pt x="162" y="162"/>
                    <a:pt x="147" y="162"/>
                  </a:cubicBezTo>
                  <a:cubicBezTo>
                    <a:pt x="147" y="147"/>
                    <a:pt x="132" y="147"/>
                    <a:pt x="117" y="162"/>
                  </a:cubicBezTo>
                  <a:cubicBezTo>
                    <a:pt x="0" y="250"/>
                    <a:pt x="0" y="250"/>
                    <a:pt x="0" y="250"/>
                  </a:cubicBezTo>
                  <a:cubicBezTo>
                    <a:pt x="0" y="265"/>
                    <a:pt x="0" y="265"/>
                    <a:pt x="0" y="265"/>
                  </a:cubicBezTo>
                  <a:cubicBezTo>
                    <a:pt x="0" y="279"/>
                    <a:pt x="0" y="279"/>
                    <a:pt x="0" y="279"/>
                  </a:cubicBezTo>
                  <a:cubicBezTo>
                    <a:pt x="117" y="383"/>
                    <a:pt x="117" y="383"/>
                    <a:pt x="117" y="383"/>
                  </a:cubicBezTo>
                  <a:cubicBezTo>
                    <a:pt x="132" y="383"/>
                    <a:pt x="147" y="383"/>
                    <a:pt x="147" y="383"/>
                  </a:cubicBezTo>
                  <a:cubicBezTo>
                    <a:pt x="162" y="368"/>
                    <a:pt x="162" y="353"/>
                    <a:pt x="147" y="353"/>
                  </a:cubicBezTo>
                  <a:close/>
                  <a:moveTo>
                    <a:pt x="588" y="250"/>
                  </a:moveTo>
                  <a:lnTo>
                    <a:pt x="588" y="250"/>
                  </a:lnTo>
                  <a:cubicBezTo>
                    <a:pt x="471" y="162"/>
                    <a:pt x="471" y="162"/>
                    <a:pt x="471" y="162"/>
                  </a:cubicBezTo>
                  <a:cubicBezTo>
                    <a:pt x="456" y="147"/>
                    <a:pt x="441" y="147"/>
                    <a:pt x="441" y="162"/>
                  </a:cubicBezTo>
                  <a:cubicBezTo>
                    <a:pt x="426" y="162"/>
                    <a:pt x="426" y="177"/>
                    <a:pt x="441" y="191"/>
                  </a:cubicBezTo>
                  <a:cubicBezTo>
                    <a:pt x="544" y="265"/>
                    <a:pt x="544" y="265"/>
                    <a:pt x="544" y="265"/>
                  </a:cubicBezTo>
                  <a:cubicBezTo>
                    <a:pt x="441" y="353"/>
                    <a:pt x="441" y="353"/>
                    <a:pt x="441" y="353"/>
                  </a:cubicBezTo>
                  <a:cubicBezTo>
                    <a:pt x="426" y="353"/>
                    <a:pt x="426" y="368"/>
                    <a:pt x="441" y="383"/>
                  </a:cubicBezTo>
                  <a:cubicBezTo>
                    <a:pt x="441" y="383"/>
                    <a:pt x="456" y="383"/>
                    <a:pt x="471" y="383"/>
                  </a:cubicBezTo>
                  <a:cubicBezTo>
                    <a:pt x="588" y="279"/>
                    <a:pt x="588" y="279"/>
                    <a:pt x="588" y="279"/>
                  </a:cubicBezTo>
                  <a:cubicBezTo>
                    <a:pt x="588" y="279"/>
                    <a:pt x="588" y="279"/>
                    <a:pt x="588" y="265"/>
                  </a:cubicBezTo>
                  <a:cubicBezTo>
                    <a:pt x="588" y="265"/>
                    <a:pt x="588" y="265"/>
                    <a:pt x="588" y="250"/>
                  </a:cubicBezTo>
                  <a:close/>
                </a:path>
              </a:pathLst>
            </a:custGeom>
            <a:solidFill>
              <a:schemeClr val="bg2"/>
            </a:solidFill>
            <a:ln>
              <a:noFill/>
            </a:ln>
            <a:effectLst/>
          </p:spPr>
          <p:txBody>
            <a:bodyPr wrap="none" anchor="ctr"/>
            <a:lstStyle/>
            <a:p>
              <a:endParaRPr lang="en-US" sz="2700"/>
            </a:p>
          </p:txBody>
        </p:sp>
      </p:grpSp>
      <p:grpSp>
        <p:nvGrpSpPr>
          <p:cNvPr id="10" name="مجموعة 9">
            <a:extLst>
              <a:ext uri="{FF2B5EF4-FFF2-40B4-BE49-F238E27FC236}">
                <a16:creationId xmlns:a16="http://schemas.microsoft.com/office/drawing/2014/main" id="{EE74F266-B418-4F14-98F6-8969D6435BB8}"/>
              </a:ext>
            </a:extLst>
          </p:cNvPr>
          <p:cNvGrpSpPr/>
          <p:nvPr/>
        </p:nvGrpSpPr>
        <p:grpSpPr>
          <a:xfrm>
            <a:off x="7683550" y="6952557"/>
            <a:ext cx="2920895" cy="1671475"/>
            <a:chOff x="7683550" y="6952557"/>
            <a:chExt cx="2920895" cy="1671475"/>
          </a:xfrm>
        </p:grpSpPr>
        <p:sp>
          <p:nvSpPr>
            <p:cNvPr id="67" name="TextBox 66">
              <a:extLst>
                <a:ext uri="{FF2B5EF4-FFF2-40B4-BE49-F238E27FC236}">
                  <a16:creationId xmlns:a16="http://schemas.microsoft.com/office/drawing/2014/main" id="{FEAD1D1D-DB05-42C7-B0A3-54EC4C270382}"/>
                </a:ext>
              </a:extLst>
            </p:cNvPr>
            <p:cNvSpPr txBox="1"/>
            <p:nvPr/>
          </p:nvSpPr>
          <p:spPr>
            <a:xfrm>
              <a:off x="7683550" y="8220075"/>
              <a:ext cx="2920895" cy="403957"/>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Platform testing</a:t>
              </a:r>
            </a:p>
          </p:txBody>
        </p:sp>
        <p:sp>
          <p:nvSpPr>
            <p:cNvPr id="78" name="Rectangle: Rounded Corners 77">
              <a:extLst>
                <a:ext uri="{FF2B5EF4-FFF2-40B4-BE49-F238E27FC236}">
                  <a16:creationId xmlns:a16="http://schemas.microsoft.com/office/drawing/2014/main" id="{39CFAAA6-BB1C-46B7-80DF-12B8E16E68F7}"/>
                </a:ext>
              </a:extLst>
            </p:cNvPr>
            <p:cNvSpPr/>
            <p:nvPr/>
          </p:nvSpPr>
          <p:spPr>
            <a:xfrm rot="2700000">
              <a:off x="8768080" y="6952557"/>
              <a:ext cx="751840" cy="75184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57" name="Group 53">
              <a:extLst>
                <a:ext uri="{FF2B5EF4-FFF2-40B4-BE49-F238E27FC236}">
                  <a16:creationId xmlns:a16="http://schemas.microsoft.com/office/drawing/2014/main" id="{9E487383-DA7C-461C-ACFB-CF51646E918F}"/>
                </a:ext>
              </a:extLst>
            </p:cNvPr>
            <p:cNvGrpSpPr/>
            <p:nvPr/>
          </p:nvGrpSpPr>
          <p:grpSpPr>
            <a:xfrm>
              <a:off x="8963541" y="7138291"/>
              <a:ext cx="379266" cy="379266"/>
              <a:chOff x="4427654" y="3049909"/>
              <a:chExt cx="464344" cy="464344"/>
            </a:xfrm>
            <a:solidFill>
              <a:schemeClr val="bg2"/>
            </a:solidFill>
          </p:grpSpPr>
          <p:sp>
            <p:nvSpPr>
              <p:cNvPr id="58" name="AutoShape 123">
                <a:extLst>
                  <a:ext uri="{FF2B5EF4-FFF2-40B4-BE49-F238E27FC236}">
                    <a16:creationId xmlns:a16="http://schemas.microsoft.com/office/drawing/2014/main" id="{05C206A0-5212-43DC-B92B-5262B4B435C6}"/>
                  </a:ext>
                </a:extLst>
              </p:cNvPr>
              <p:cNvSpPr/>
              <p:nvPr/>
            </p:nvSpPr>
            <p:spPr bwMode="auto">
              <a:xfrm>
                <a:off x="4427654" y="3049909"/>
                <a:ext cx="464344" cy="4643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59" name="AutoShape 124">
                <a:extLst>
                  <a:ext uri="{FF2B5EF4-FFF2-40B4-BE49-F238E27FC236}">
                    <a16:creationId xmlns:a16="http://schemas.microsoft.com/office/drawing/2014/main" id="{0F59A826-3D1C-49A4-A08C-F4CBF9180911}"/>
                  </a:ext>
                </a:extLst>
              </p:cNvPr>
              <p:cNvSpPr/>
              <p:nvPr/>
            </p:nvSpPr>
            <p:spPr bwMode="auto">
              <a:xfrm>
                <a:off x="4558623" y="3180084"/>
                <a:ext cx="203200" cy="20320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60" name="AutoShape 125">
                <a:extLst>
                  <a:ext uri="{FF2B5EF4-FFF2-40B4-BE49-F238E27FC236}">
                    <a16:creationId xmlns:a16="http://schemas.microsoft.com/office/drawing/2014/main" id="{151D4A1B-5CB0-42F2-B191-67424B5674F2}"/>
                  </a:ext>
                </a:extLst>
              </p:cNvPr>
              <p:cNvSpPr/>
              <p:nvPr/>
            </p:nvSpPr>
            <p:spPr bwMode="auto">
              <a:xfrm>
                <a:off x="4601485" y="3223740"/>
                <a:ext cx="116682" cy="116682"/>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grpSp>
      </p:grpSp>
    </p:spTree>
    <p:extLst>
      <p:ext uri="{BB962C8B-B14F-4D97-AF65-F5344CB8AC3E}">
        <p14:creationId xmlns:p14="http://schemas.microsoft.com/office/powerpoint/2010/main" val="105700677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cond evt="onBegin" delay="0">
                          <p:tn val="16"/>
                        </p:cond>
                      </p:stCondLst>
                      <p:childTnLst>
                        <p:par>
                          <p:cTn id="18" fill="hold" nodeType="after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anim calcmode="lin" valueType="num">
                                      <p:cBhvr>
                                        <p:cTn id="22" dur="250" fill="hold"/>
                                        <p:tgtEl>
                                          <p:spTgt spid="7"/>
                                        </p:tgtEl>
                                        <p:attrNameLst>
                                          <p:attrName>ppt_x</p:attrName>
                                        </p:attrNameLst>
                                      </p:cBhvr>
                                      <p:tavLst>
                                        <p:tav tm="0">
                                          <p:val>
                                            <p:strVal val="#ppt_x"/>
                                          </p:val>
                                        </p:tav>
                                        <p:tav tm="100000">
                                          <p:val>
                                            <p:strVal val="#ppt_x"/>
                                          </p:val>
                                        </p:tav>
                                      </p:tavLst>
                                    </p:anim>
                                    <p:anim calcmode="lin" valueType="num">
                                      <p:cBhvr>
                                        <p:cTn id="23"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250"/>
                                        <p:tgtEl>
                                          <p:spTgt spid="8"/>
                                        </p:tgtEl>
                                      </p:cBhvr>
                                    </p:animEffect>
                                    <p:anim calcmode="lin" valueType="num">
                                      <p:cBhvr>
                                        <p:cTn id="29" dur="250" fill="hold"/>
                                        <p:tgtEl>
                                          <p:spTgt spid="8"/>
                                        </p:tgtEl>
                                        <p:attrNameLst>
                                          <p:attrName>ppt_x</p:attrName>
                                        </p:attrNameLst>
                                      </p:cBhvr>
                                      <p:tavLst>
                                        <p:tav tm="0">
                                          <p:val>
                                            <p:strVal val="#ppt_x"/>
                                          </p:val>
                                        </p:tav>
                                        <p:tav tm="100000">
                                          <p:val>
                                            <p:strVal val="#ppt_x"/>
                                          </p:val>
                                        </p:tav>
                                      </p:tavLst>
                                    </p:anim>
                                    <p:anim calcmode="lin" valueType="num">
                                      <p:cBhvr>
                                        <p:cTn id="30"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cond evt="onBegin" delay="0">
                          <p:tn val="30"/>
                        </p:cond>
                      </p:stCondLst>
                      <p:childTnLst>
                        <p:par>
                          <p:cTn id="32" fill="hold" nodeType="after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
                                        <p:tgtEl>
                                          <p:spTgt spid="9"/>
                                        </p:tgtEl>
                                      </p:cBhvr>
                                    </p:animEffect>
                                    <p:anim calcmode="lin" valueType="num">
                                      <p:cBhvr>
                                        <p:cTn id="36" dur="250" fill="hold"/>
                                        <p:tgtEl>
                                          <p:spTgt spid="9"/>
                                        </p:tgtEl>
                                        <p:attrNameLst>
                                          <p:attrName>ppt_x</p:attrName>
                                        </p:attrNameLst>
                                      </p:cBhvr>
                                      <p:tavLst>
                                        <p:tav tm="0">
                                          <p:val>
                                            <p:strVal val="#ppt_x"/>
                                          </p:val>
                                        </p:tav>
                                        <p:tav tm="100000">
                                          <p:val>
                                            <p:strVal val="#ppt_x"/>
                                          </p:val>
                                        </p:tav>
                                      </p:tavLst>
                                    </p:anim>
                                    <p:anim calcmode="lin" valueType="num">
                                      <p:cBhvr>
                                        <p:cTn id="37"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cond evt="onBegin" delay="0">
                          <p:tn val="37"/>
                        </p:cond>
                      </p:stCondLst>
                      <p:childTnLst>
                        <p:par>
                          <p:cTn id="39" fill="hold" nodeType="after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50"/>
                                        <p:tgtEl>
                                          <p:spTgt spid="10"/>
                                        </p:tgtEl>
                                      </p:cBhvr>
                                    </p:animEffect>
                                    <p:anim calcmode="lin" valueType="num">
                                      <p:cBhvr>
                                        <p:cTn id="43" dur="250" fill="hold"/>
                                        <p:tgtEl>
                                          <p:spTgt spid="10"/>
                                        </p:tgtEl>
                                        <p:attrNameLst>
                                          <p:attrName>ppt_x</p:attrName>
                                        </p:attrNameLst>
                                      </p:cBhvr>
                                      <p:tavLst>
                                        <p:tav tm="0">
                                          <p:val>
                                            <p:strVal val="#ppt_x"/>
                                          </p:val>
                                        </p:tav>
                                        <p:tav tm="100000">
                                          <p:val>
                                            <p:strVal val="#ppt_x"/>
                                          </p:val>
                                        </p:tav>
                                      </p:tavLst>
                                    </p:anim>
                                    <p:anim calcmode="lin" valueType="num">
                                      <p:cBhvr>
                                        <p:cTn id="44" dur="2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cond evt="onBegin" delay="0">
                          <p:tn val="44"/>
                        </p:cond>
                      </p:stCondLst>
                      <p:childTnLst>
                        <p:par>
                          <p:cTn id="46" fill="hold" nodeType="after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250"/>
                                        <p:tgtEl>
                                          <p:spTgt spid="11"/>
                                        </p:tgtEl>
                                      </p:cBhvr>
                                    </p:animEffect>
                                    <p:anim calcmode="lin" valueType="num">
                                      <p:cBhvr>
                                        <p:cTn id="50" dur="250" fill="hold"/>
                                        <p:tgtEl>
                                          <p:spTgt spid="11"/>
                                        </p:tgtEl>
                                        <p:attrNameLst>
                                          <p:attrName>ppt_x</p:attrName>
                                        </p:attrNameLst>
                                      </p:cBhvr>
                                      <p:tavLst>
                                        <p:tav tm="0">
                                          <p:val>
                                            <p:strVal val="#ppt_x"/>
                                          </p:val>
                                        </p:tav>
                                        <p:tav tm="100000">
                                          <p:val>
                                            <p:strVal val="#ppt_x"/>
                                          </p:val>
                                        </p:tav>
                                      </p:tavLst>
                                    </p:anim>
                                    <p:anim calcmode="lin" valueType="num">
                                      <p:cBhvr>
                                        <p:cTn id="5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مجموعة 3">
            <a:extLst>
              <a:ext uri="{FF2B5EF4-FFF2-40B4-BE49-F238E27FC236}">
                <a16:creationId xmlns:a16="http://schemas.microsoft.com/office/drawing/2014/main" id="{5CCC6442-3939-44C9-850F-1C47DBAAF9D8}"/>
              </a:ext>
            </a:extLst>
          </p:cNvPr>
          <p:cNvGrpSpPr/>
          <p:nvPr/>
        </p:nvGrpSpPr>
        <p:grpSpPr>
          <a:xfrm>
            <a:off x="6711593" y="984250"/>
            <a:ext cx="5049779" cy="861774"/>
            <a:chOff x="6496198" y="984250"/>
            <a:chExt cx="5049779" cy="861774"/>
          </a:xfrm>
        </p:grpSpPr>
        <p:sp>
          <p:nvSpPr>
            <p:cNvPr id="46" name="TextBox 2">
              <a:extLst>
                <a:ext uri="{FF2B5EF4-FFF2-40B4-BE49-F238E27FC236}">
                  <a16:creationId xmlns:a16="http://schemas.microsoft.com/office/drawing/2014/main" id="{B6461A8B-CBD6-42E4-A38E-559F54638568}"/>
                </a:ext>
              </a:extLst>
            </p:cNvPr>
            <p:cNvSpPr txBox="1"/>
            <p:nvPr/>
          </p:nvSpPr>
          <p:spPr>
            <a:xfrm>
              <a:off x="7357972" y="984250"/>
              <a:ext cx="4188005" cy="861774"/>
            </a:xfrm>
            <a:prstGeom prst="rect">
              <a:avLst/>
            </a:prstGeom>
            <a:noFill/>
          </p:spPr>
          <p:txBody>
            <a:bodyPr wrap="none" rtlCol="0">
              <a:spAutoFit/>
            </a:bodyPr>
            <a:lstStyle/>
            <a:p>
              <a:pPr algn="ctr"/>
              <a:r>
                <a:rPr lang="en-US" sz="5000" b="1" spc="300">
                  <a:solidFill>
                    <a:srgbClr val="692F34"/>
                  </a:solidFill>
                  <a:latin typeface="Minion Pro" panose="02040503050306020203" pitchFamily="18" charset="0"/>
                </a:rPr>
                <a:t>How it works</a:t>
              </a:r>
              <a:endParaRPr lang="en-ID" sz="5000" b="1" spc="300">
                <a:solidFill>
                  <a:srgbClr val="692F34"/>
                </a:solidFill>
                <a:latin typeface="Minion Pro" panose="02040503050306020203" pitchFamily="18" charset="0"/>
              </a:endParaRPr>
            </a:p>
          </p:txBody>
        </p:sp>
        <p:pic>
          <p:nvPicPr>
            <p:cNvPr id="3" name="صورة 2">
              <a:extLst>
                <a:ext uri="{FF2B5EF4-FFF2-40B4-BE49-F238E27FC236}">
                  <a16:creationId xmlns:a16="http://schemas.microsoft.com/office/drawing/2014/main" id="{DDB3AF4C-C16A-4C88-A596-FB7D1AEC66B4}"/>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tretch>
              <a:fillRect/>
            </a:stretch>
          </p:blipFill>
          <p:spPr>
            <a:xfrm>
              <a:off x="6496198" y="984250"/>
              <a:ext cx="861774" cy="861774"/>
            </a:xfrm>
            <a:prstGeom prst="rect">
              <a:avLst/>
            </a:prstGeom>
          </p:spPr>
        </p:pic>
      </p:grpSp>
      <p:sp>
        <p:nvSpPr>
          <p:cNvPr id="34" name="TextBox 3">
            <a:extLst>
              <a:ext uri="{FF2B5EF4-FFF2-40B4-BE49-F238E27FC236}">
                <a16:creationId xmlns:a16="http://schemas.microsoft.com/office/drawing/2014/main" id="{D127CF3D-8C9A-4FCC-8CF0-9513F7D91F9F}"/>
              </a:ext>
            </a:extLst>
          </p:cNvPr>
          <p:cNvSpPr txBox="1"/>
          <p:nvPr/>
        </p:nvSpPr>
        <p:spPr>
          <a:xfrm>
            <a:off x="1436914" y="2310748"/>
            <a:ext cx="14882588" cy="5633081"/>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Researchers and innovators can register on the platform and upload their technologies and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patents, along with relevant information, such as description, features, advantages,</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applications, stage of development, intellectual property status and licensing terms.</a:t>
            </a:r>
            <a:endParaRPr lang="ar-SA" sz="2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endParaRPr lang="en-US" sz="2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Entrepreneurs and investors can browse the platform and discover technologies and patents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that match their interests, needs, or goals, They can also contact the owners of the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technologies and patents to express their interest, ask questions or request more information.</a:t>
            </a:r>
          </a:p>
          <a:p>
            <a:pPr algn="just">
              <a:lnSpc>
                <a:spcPct val="150000"/>
              </a:lnSpc>
              <a:spcBef>
                <a:spcPts val="1200"/>
              </a:spcBef>
              <a:buClr>
                <a:srgbClr val="27AB9E"/>
              </a:buClr>
              <a:buSzPct val="150000"/>
            </a:pPr>
            <a:endParaRPr lang="en-US" sz="2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Technohope facilitates the communication and negotiation between the parties and provides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tools and templates for drafting and signing agreements, such as non-disclosure agreements,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licensing agreements or collaboration agreements. </a:t>
            </a:r>
          </a:p>
        </p:txBody>
      </p:sp>
    </p:spTree>
    <p:extLst>
      <p:ext uri="{BB962C8B-B14F-4D97-AF65-F5344CB8AC3E}">
        <p14:creationId xmlns:p14="http://schemas.microsoft.com/office/powerpoint/2010/main" val="144063395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xEl>
                                              <p:pRg st="0" end="0"/>
                                            </p:txEl>
                                          </p:spTgt>
                                        </p:tgtEl>
                                        <p:attrNameLst>
                                          <p:attrName>style.visibility</p:attrName>
                                        </p:attrNameLst>
                                      </p:cBhvr>
                                      <p:to>
                                        <p:strVal val="visible"/>
                                      </p:to>
                                    </p:set>
                                    <p:animEffect transition="in" filter="fade">
                                      <p:cBhvr>
                                        <p:cTn id="14" dur="1000"/>
                                        <p:tgtEl>
                                          <p:spTgt spid="34">
                                            <p:txEl>
                                              <p:pRg st="0" end="0"/>
                                            </p:txEl>
                                          </p:spTgt>
                                        </p:tgtEl>
                                      </p:cBhvr>
                                    </p:animEffect>
                                    <p:anim calcmode="lin" valueType="num">
                                      <p:cBhvr>
                                        <p:cTn id="15"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cond evt="onBegin" delay="0">
                          <p:tn val="16"/>
                        </p:cond>
                      </p:stCondLst>
                      <p:childTnLst>
                        <p:par>
                          <p:cTn id="18" fill="hold" nodeType="after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
                                            <p:txEl>
                                              <p:pRg st="2" end="2"/>
                                            </p:txEl>
                                          </p:spTgt>
                                        </p:tgtEl>
                                        <p:attrNameLst>
                                          <p:attrName>style.visibility</p:attrName>
                                        </p:attrNameLst>
                                      </p:cBhvr>
                                      <p:to>
                                        <p:strVal val="visible"/>
                                      </p:to>
                                    </p:set>
                                    <p:animEffect transition="in" filter="fade">
                                      <p:cBhvr>
                                        <p:cTn id="21" dur="1000"/>
                                        <p:tgtEl>
                                          <p:spTgt spid="34">
                                            <p:txEl>
                                              <p:pRg st="2" end="2"/>
                                            </p:txEl>
                                          </p:spTgt>
                                        </p:tgtEl>
                                      </p:cBhvr>
                                    </p:animEffect>
                                    <p:anim calcmode="lin" valueType="num">
                                      <p:cBhvr>
                                        <p:cTn id="22" dur="10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4">
                                            <p:txEl>
                                              <p:pRg st="4" end="4"/>
                                            </p:txEl>
                                          </p:spTgt>
                                        </p:tgtEl>
                                        <p:attrNameLst>
                                          <p:attrName>style.visibility</p:attrName>
                                        </p:attrNameLst>
                                      </p:cBhvr>
                                      <p:to>
                                        <p:strVal val="visible"/>
                                      </p:to>
                                    </p:set>
                                    <p:animEffect transition="in" filter="fade">
                                      <p:cBhvr>
                                        <p:cTn id="28" dur="1000"/>
                                        <p:tgtEl>
                                          <p:spTgt spid="34">
                                            <p:txEl>
                                              <p:pRg st="4" end="4"/>
                                            </p:txEl>
                                          </p:spTgt>
                                        </p:tgtEl>
                                      </p:cBhvr>
                                    </p:animEffect>
                                    <p:anim calcmode="lin" valueType="num">
                                      <p:cBhvr>
                                        <p:cTn id="29" dur="1000" fill="hold"/>
                                        <p:tgtEl>
                                          <p:spTgt spid="3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مجموعة 3">
            <a:extLst>
              <a:ext uri="{FF2B5EF4-FFF2-40B4-BE49-F238E27FC236}">
                <a16:creationId xmlns:a16="http://schemas.microsoft.com/office/drawing/2014/main" id="{5CCC6442-3939-44C9-850F-1C47DBAAF9D8}"/>
              </a:ext>
            </a:extLst>
          </p:cNvPr>
          <p:cNvGrpSpPr/>
          <p:nvPr/>
        </p:nvGrpSpPr>
        <p:grpSpPr>
          <a:xfrm>
            <a:off x="6711593" y="984250"/>
            <a:ext cx="5049779" cy="861774"/>
            <a:chOff x="6496198" y="984250"/>
            <a:chExt cx="5049779" cy="861774"/>
          </a:xfrm>
        </p:grpSpPr>
        <p:sp>
          <p:nvSpPr>
            <p:cNvPr id="46" name="TextBox 2">
              <a:extLst>
                <a:ext uri="{FF2B5EF4-FFF2-40B4-BE49-F238E27FC236}">
                  <a16:creationId xmlns:a16="http://schemas.microsoft.com/office/drawing/2014/main" id="{B6461A8B-CBD6-42E4-A38E-559F54638568}"/>
                </a:ext>
              </a:extLst>
            </p:cNvPr>
            <p:cNvSpPr txBox="1"/>
            <p:nvPr/>
          </p:nvSpPr>
          <p:spPr>
            <a:xfrm>
              <a:off x="7357972" y="984250"/>
              <a:ext cx="4188005" cy="861774"/>
            </a:xfrm>
            <a:prstGeom prst="rect">
              <a:avLst/>
            </a:prstGeom>
            <a:noFill/>
          </p:spPr>
          <p:txBody>
            <a:bodyPr wrap="none" rtlCol="0">
              <a:spAutoFit/>
            </a:bodyPr>
            <a:lstStyle/>
            <a:p>
              <a:pPr algn="ctr"/>
              <a:r>
                <a:rPr lang="en-US" sz="5000" b="1" spc="300">
                  <a:solidFill>
                    <a:srgbClr val="692F34"/>
                  </a:solidFill>
                  <a:latin typeface="Minion Pro" panose="02040503050306020203" pitchFamily="18" charset="0"/>
                </a:rPr>
                <a:t>How it works</a:t>
              </a:r>
              <a:endParaRPr lang="en-ID" sz="5000" b="1" spc="300">
                <a:solidFill>
                  <a:srgbClr val="692F34"/>
                </a:solidFill>
                <a:latin typeface="Minion Pro" panose="02040503050306020203" pitchFamily="18" charset="0"/>
              </a:endParaRPr>
            </a:p>
          </p:txBody>
        </p:sp>
        <p:pic>
          <p:nvPicPr>
            <p:cNvPr id="3" name="صورة 2">
              <a:extLst>
                <a:ext uri="{FF2B5EF4-FFF2-40B4-BE49-F238E27FC236}">
                  <a16:creationId xmlns:a16="http://schemas.microsoft.com/office/drawing/2014/main" id="{DDB3AF4C-C16A-4C88-A596-FB7D1AEC66B4}"/>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tretch>
              <a:fillRect/>
            </a:stretch>
          </p:blipFill>
          <p:spPr>
            <a:xfrm>
              <a:off x="6496198" y="984250"/>
              <a:ext cx="861774" cy="861774"/>
            </a:xfrm>
            <a:prstGeom prst="rect">
              <a:avLst/>
            </a:prstGeom>
          </p:spPr>
        </p:pic>
      </p:grpSp>
      <p:sp>
        <p:nvSpPr>
          <p:cNvPr id="34" name="TextBox 3">
            <a:extLst>
              <a:ext uri="{FF2B5EF4-FFF2-40B4-BE49-F238E27FC236}">
                <a16:creationId xmlns:a16="http://schemas.microsoft.com/office/drawing/2014/main" id="{D127CF3D-8C9A-4FCC-8CF0-9513F7D91F9F}"/>
              </a:ext>
            </a:extLst>
          </p:cNvPr>
          <p:cNvSpPr txBox="1"/>
          <p:nvPr/>
        </p:nvSpPr>
        <p:spPr>
          <a:xfrm>
            <a:off x="1463808" y="2765758"/>
            <a:ext cx="14882588" cy="6402522"/>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A researcher from a university in Egypt developed a novel nanomaterial that can purify water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from heavy metals and organic pollutants.</a:t>
            </a:r>
          </a:p>
          <a:p>
            <a:pPr algn="just">
              <a:lnSpc>
                <a:spcPct val="150000"/>
              </a:lnSpc>
              <a:spcBef>
                <a:spcPts val="1200"/>
              </a:spcBef>
              <a:buClr>
                <a:srgbClr val="27AB9E"/>
              </a:buClr>
              <a:buSzPct val="150000"/>
            </a:pPr>
            <a:endParaRPr lang="en-US" sz="2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He uploaded his patent on Technohope and was contacted by an entrepreneur from a social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enterprise in Kenya, who was looking for a low-cost and sustainable solution for providing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clean water to rural communities.</a:t>
            </a:r>
          </a:p>
          <a:p>
            <a:pPr algn="just">
              <a:lnSpc>
                <a:spcPct val="150000"/>
              </a:lnSpc>
              <a:spcBef>
                <a:spcPts val="1200"/>
              </a:spcBef>
              <a:buClr>
                <a:srgbClr val="27AB9E"/>
              </a:buClr>
              <a:buSzPct val="150000"/>
            </a:pPr>
            <a:endParaRPr lang="en-US" sz="2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They agreed to license the patent and collaborate on developing and testing a prototype of a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water filter based on the nanomaterial.</a:t>
            </a:r>
          </a:p>
          <a:p>
            <a:pPr algn="just">
              <a:lnSpc>
                <a:spcPct val="150000"/>
              </a:lnSpc>
              <a:spcBef>
                <a:spcPts val="1200"/>
              </a:spcBef>
              <a:buClr>
                <a:srgbClr val="27AB9E"/>
              </a:buClr>
              <a:buSzPct val="150000"/>
            </a:pPr>
            <a:endParaRPr lang="en-US" sz="2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They also received funding and mentorship from a grant program and an expert on water </a:t>
            </a:r>
            <a:br>
              <a:rPr lang="en-US" sz="2000" b="1" spc="300">
                <a:latin typeface="Lato" panose="020f0502020204030203" pitchFamily="34" charset="0"/>
                <a:ea typeface="Lato Light" panose="020f0502020204030203" pitchFamily="34" charset="0"/>
                <a:cs typeface="Lato Light" panose="020f0502020204030203" pitchFamily="34" charset="0"/>
              </a:rPr>
            </a:br>
            <a:r>
              <a:rPr lang="en-US" sz="2000" b="1" spc="300">
                <a:latin typeface="Lato" panose="020f0502020204030203" pitchFamily="34" charset="0"/>
                <a:ea typeface="Lato Light" panose="020f0502020204030203" pitchFamily="34" charset="0"/>
                <a:cs typeface="Lato Light" panose="020f0502020204030203" pitchFamily="34" charset="0"/>
              </a:rPr>
              <a:t>     technologies that they found on Technohope.</a:t>
            </a:r>
          </a:p>
        </p:txBody>
      </p:sp>
      <p:sp>
        <p:nvSpPr>
          <p:cNvPr id="12" name="مستطيل 11">
            <a:extLst>
              <a:ext uri="{FF2B5EF4-FFF2-40B4-BE49-F238E27FC236}">
                <a16:creationId xmlns:a16="http://schemas.microsoft.com/office/drawing/2014/main" id="{B3A09AC1-D394-4894-A0A2-BDA67456CBD5}"/>
              </a:ext>
            </a:extLst>
          </p:cNvPr>
          <p:cNvSpPr/>
          <p:nvPr/>
        </p:nvSpPr>
        <p:spPr>
          <a:xfrm>
            <a:off x="8508382" y="1932280"/>
            <a:ext cx="1271236" cy="440846"/>
          </a:xfrm>
          <a:prstGeom prst="rect">
            <a:avLst/>
          </a:prstGeom>
          <a:solidFill>
            <a:srgbClr val="692F34"/>
          </a:solidFill>
          <a:ln>
            <a:noFill/>
          </a:ln>
          <a:effectLst>
            <a:outerShdw blurRad="50800" dist="63500" dir="2700000" algn="tl" rotWithShape="0">
              <a:prstClr val="black">
                <a:alpha val="52000"/>
              </a:prstClr>
            </a:outerShdw>
          </a:effectLst>
          <a:scene3d>
            <a:camera prst="orthographicFront"/>
            <a:lightRig rig="threePt" dir="t"/>
          </a:scene3d>
          <a:sp3d>
            <a:bevelT h="254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ffectLst/>
                <a:latin typeface="Calibri" panose="020f0502020204030204" pitchFamily="34" charset="0"/>
                <a:ea typeface="Calibri" panose="020f0502020204030204" pitchFamily="34" charset="0"/>
              </a:rPr>
              <a:t>Example</a:t>
            </a:r>
            <a:endParaRPr lang="en-US"/>
          </a:p>
        </p:txBody>
      </p:sp>
      <p:sp>
        <p:nvSpPr>
          <p:cNvPr id="15" name="TextBox 3">
            <a:extLst>
              <a:ext uri="{FF2B5EF4-FFF2-40B4-BE49-F238E27FC236}">
                <a16:creationId xmlns:a16="http://schemas.microsoft.com/office/drawing/2014/main" id="{94DD7A73-36B9-46A6-BF2A-9B4DA4623E44}"/>
              </a:ext>
            </a:extLst>
          </p:cNvPr>
          <p:cNvSpPr txBox="1"/>
          <p:nvPr/>
        </p:nvSpPr>
        <p:spPr>
          <a:xfrm>
            <a:off x="-15730209" y="2310748"/>
            <a:ext cx="14882588" cy="5633081"/>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Researchers and innovators can register on the platform and upload their technologies and patents, along with relevant information, such as description, features, advantages, applications, stage of development, intellectual property status and licensing terms.</a:t>
            </a:r>
            <a:endParaRPr lang="ar-SA" sz="2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endParaRPr lang="en-US" sz="2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Entrepreneurs and investors can browse the platform and discover technologies and patents that match their interests, needs, or goals, They can also contact the owners of the technologies and patents to express their interest, ask questions or request more information.</a:t>
            </a:r>
          </a:p>
          <a:p>
            <a:pPr algn="just">
              <a:lnSpc>
                <a:spcPct val="150000"/>
              </a:lnSpc>
              <a:spcBef>
                <a:spcPts val="1200"/>
              </a:spcBef>
              <a:buClr>
                <a:srgbClr val="27AB9E"/>
              </a:buClr>
              <a:buSzPct val="150000"/>
            </a:pPr>
            <a:endParaRPr lang="en-US" sz="2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Technohope facilitates the communication and negotiation between the parties and provides tools and templates for drafting and signing agreements, such as non-disclosure agreements, licensing agreements or collaboration agreements. </a:t>
            </a:r>
          </a:p>
        </p:txBody>
      </p:sp>
    </p:spTree>
    <p:extLst>
      <p:ext uri="{BB962C8B-B14F-4D97-AF65-F5344CB8AC3E}">
        <p14:creationId xmlns:p14="http://schemas.microsoft.com/office/powerpoint/2010/main" val="4087527275"/>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anim calcmode="lin" valueType="num">
                                      <p:cBhvr>
                                        <p:cTn id="1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cond evt="onBegin" delay="0">
                          <p:tn val="14"/>
                        </p:cond>
                      </p:stCondLst>
                      <p:childTnLst>
                        <p:par>
                          <p:cTn id="16" fill="hold" nodeType="after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Effect transition="in" filter="fade">
                                      <p:cBhvr>
                                        <p:cTn id="19" dur="500"/>
                                        <p:tgtEl>
                                          <p:spTgt spid="34">
                                            <p:txEl>
                                              <p:pRg st="2" end="2"/>
                                            </p:txEl>
                                          </p:spTgt>
                                        </p:tgtEl>
                                      </p:cBhvr>
                                    </p:animEffect>
                                    <p:anim calcmode="lin" valueType="num">
                                      <p:cBhvr>
                                        <p:cTn id="20" dur="5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cond evt="onBegin" delay="0">
                          <p:tn val="21"/>
                        </p:cond>
                      </p:stCondLst>
                      <p:childTnLst>
                        <p:par>
                          <p:cTn id="23" fill="hold" nodeType="after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4">
                                            <p:txEl>
                                              <p:pRg st="4" end="4"/>
                                            </p:txEl>
                                          </p:spTgt>
                                        </p:tgtEl>
                                        <p:attrNameLst>
                                          <p:attrName>style.visibility</p:attrName>
                                        </p:attrNameLst>
                                      </p:cBhvr>
                                      <p:to>
                                        <p:strVal val="visible"/>
                                      </p:to>
                                    </p:set>
                                    <p:animEffect transition="in" filter="fade">
                                      <p:cBhvr>
                                        <p:cTn id="26" dur="500"/>
                                        <p:tgtEl>
                                          <p:spTgt spid="34">
                                            <p:txEl>
                                              <p:pRg st="4" end="4"/>
                                            </p:txEl>
                                          </p:spTgt>
                                        </p:tgtEl>
                                      </p:cBhvr>
                                    </p:animEffect>
                                    <p:anim calcmode="lin" valueType="num">
                                      <p:cBhvr>
                                        <p:cTn id="27" dur="500" fill="hold"/>
                                        <p:tgtEl>
                                          <p:spTgt spid="34">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3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cond evt="onBegin" delay="0">
                          <p:tn val="28"/>
                        </p:cond>
                      </p:stCondLst>
                      <p:childTnLst>
                        <p:par>
                          <p:cTn id="30" fill="hold" nodeType="afterGroup">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4">
                                            <p:txEl>
                                              <p:pRg st="6" end="6"/>
                                            </p:txEl>
                                          </p:spTgt>
                                        </p:tgtEl>
                                        <p:attrNameLst>
                                          <p:attrName>style.visibility</p:attrName>
                                        </p:attrNameLst>
                                      </p:cBhvr>
                                      <p:to>
                                        <p:strVal val="visible"/>
                                      </p:to>
                                    </p:set>
                                    <p:animEffect transition="in" filter="fade">
                                      <p:cBhvr>
                                        <p:cTn id="33" dur="500"/>
                                        <p:tgtEl>
                                          <p:spTgt spid="34">
                                            <p:txEl>
                                              <p:pRg st="6" end="6"/>
                                            </p:txEl>
                                          </p:spTgt>
                                        </p:tgtEl>
                                      </p:cBhvr>
                                    </p:animEffect>
                                    <p:anim calcmode="lin" valueType="num">
                                      <p:cBhvr>
                                        <p:cTn id="34" dur="500" fill="hold"/>
                                        <p:tgtEl>
                                          <p:spTgt spid="34">
                                            <p:txEl>
                                              <p:pRg st="6" end="6"/>
                                            </p:txEl>
                                          </p:spTgt>
                                        </p:tgtEl>
                                        <p:attrNameLst>
                                          <p:attrName>ppt_x</p:attrName>
                                        </p:attrNameLst>
                                      </p:cBhvr>
                                      <p:tavLst>
                                        <p:tav tm="0">
                                          <p:val>
                                            <p:strVal val="#ppt_x"/>
                                          </p:val>
                                        </p:tav>
                                        <p:tav tm="100000">
                                          <p:val>
                                            <p:strVal val="#ppt_x"/>
                                          </p:val>
                                        </p:tav>
                                      </p:tavLst>
                                    </p:anim>
                                    <p:anim calcmode="lin" valueType="num">
                                      <p:cBhvr>
                                        <p:cTn id="35" dur="500" fill="hold"/>
                                        <p:tgtEl>
                                          <p:spTgt spid="3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P spid="12" grpId="1"/>
    </p:bldLst>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مجموعة 3">
            <a:extLst>
              <a:ext uri="{FF2B5EF4-FFF2-40B4-BE49-F238E27FC236}">
                <a16:creationId xmlns:a16="http://schemas.microsoft.com/office/drawing/2014/main" id="{5CCC6442-3939-44C9-850F-1C47DBAAF9D8}"/>
              </a:ext>
            </a:extLst>
          </p:cNvPr>
          <p:cNvGrpSpPr/>
          <p:nvPr/>
        </p:nvGrpSpPr>
        <p:grpSpPr>
          <a:xfrm>
            <a:off x="7120038" y="802641"/>
            <a:ext cx="4232889" cy="861774"/>
            <a:chOff x="6904643" y="984250"/>
            <a:chExt cx="4232889" cy="861774"/>
          </a:xfrm>
        </p:grpSpPr>
        <p:sp>
          <p:nvSpPr>
            <p:cNvPr id="46" name="TextBox 2">
              <a:extLst>
                <a:ext uri="{FF2B5EF4-FFF2-40B4-BE49-F238E27FC236}">
                  <a16:creationId xmlns:a16="http://schemas.microsoft.com/office/drawing/2014/main" id="{B6461A8B-CBD6-42E4-A38E-559F54638568}"/>
                </a:ext>
              </a:extLst>
            </p:cNvPr>
            <p:cNvSpPr txBox="1"/>
            <p:nvPr/>
          </p:nvSpPr>
          <p:spPr>
            <a:xfrm>
              <a:off x="7766417" y="984250"/>
              <a:ext cx="3371115" cy="861774"/>
            </a:xfrm>
            <a:prstGeom prst="rect">
              <a:avLst/>
            </a:prstGeom>
            <a:noFill/>
          </p:spPr>
          <p:txBody>
            <a:bodyPr wrap="none" rtlCol="0">
              <a:spAutoFit/>
            </a:bodyPr>
            <a:lstStyle/>
            <a:p>
              <a:pPr algn="ctr"/>
              <a:r>
                <a:rPr lang="en-US" sz="5000" b="1" spc="300">
                  <a:solidFill>
                    <a:schemeClr val="accent5">
                      <a:lumMod val="75000"/>
                    </a:schemeClr>
                  </a:solidFill>
                  <a:latin typeface="Minion Pro" panose="02040503050306020203" pitchFamily="18" charset="0"/>
                </a:rPr>
                <a:t>Objectives</a:t>
              </a:r>
              <a:endParaRPr lang="en-ID" sz="5000" b="1" spc="300">
                <a:solidFill>
                  <a:schemeClr val="accent5">
                    <a:lumMod val="75000"/>
                  </a:schemeClr>
                </a:solidFill>
                <a:latin typeface="Minion Pro" panose="02040503050306020203" pitchFamily="18" charset="0"/>
              </a:endParaRPr>
            </a:p>
          </p:txBody>
        </p:sp>
        <p:pic>
          <p:nvPicPr>
            <p:cNvPr id="3" name="صورة 2">
              <a:extLst>
                <a:ext uri="{FF2B5EF4-FFF2-40B4-BE49-F238E27FC236}">
                  <a16:creationId xmlns:a16="http://schemas.microsoft.com/office/drawing/2014/main" id="{DDB3AF4C-C16A-4C88-A596-FB7D1AEC66B4}"/>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WatercolorSponge/>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04643" y="984250"/>
              <a:ext cx="861774" cy="861774"/>
            </a:xfrm>
            <a:prstGeom prst="rect">
              <a:avLst/>
            </a:prstGeom>
          </p:spPr>
        </p:pic>
      </p:grpSp>
      <p:sp>
        <p:nvSpPr>
          <p:cNvPr id="34" name="TextBox 3">
            <a:extLst>
              <a:ext uri="{FF2B5EF4-FFF2-40B4-BE49-F238E27FC236}">
                <a16:creationId xmlns:a16="http://schemas.microsoft.com/office/drawing/2014/main" id="{D127CF3D-8C9A-4FCC-8CF0-9513F7D91F9F}"/>
              </a:ext>
            </a:extLst>
          </p:cNvPr>
          <p:cNvSpPr txBox="1"/>
          <p:nvPr/>
        </p:nvSpPr>
        <p:spPr>
          <a:xfrm>
            <a:off x="1074804" y="2162380"/>
            <a:ext cx="16138392" cy="677108"/>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Facilitate collaboration:</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Facilitating cooperation between researchers and investors.</a:t>
            </a:r>
          </a:p>
        </p:txBody>
      </p:sp>
      <p:sp>
        <p:nvSpPr>
          <p:cNvPr id="6" name="TextBox 3">
            <a:extLst>
              <a:ext uri="{FF2B5EF4-FFF2-40B4-BE49-F238E27FC236}">
                <a16:creationId xmlns:a16="http://schemas.microsoft.com/office/drawing/2014/main" id="{56CD4C78-C480-4335-BBA5-68AEADC4F813}"/>
              </a:ext>
            </a:extLst>
          </p:cNvPr>
          <p:cNvSpPr txBox="1"/>
          <p:nvPr/>
        </p:nvSpPr>
        <p:spPr>
          <a:xfrm>
            <a:off x="1074804" y="3188920"/>
            <a:ext cx="16138392" cy="677108"/>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Enhancing research and discovery:</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Facilitate access to research requested by investors by providing certain features on the platform.</a:t>
            </a:r>
          </a:p>
        </p:txBody>
      </p:sp>
      <p:sp>
        <p:nvSpPr>
          <p:cNvPr id="7" name="TextBox 3">
            <a:extLst>
              <a:ext uri="{FF2B5EF4-FFF2-40B4-BE49-F238E27FC236}">
                <a16:creationId xmlns:a16="http://schemas.microsoft.com/office/drawing/2014/main" id="{3DE1E07E-1C3C-4063-BAE8-A47C3D54E9E3}"/>
              </a:ext>
            </a:extLst>
          </p:cNvPr>
          <p:cNvSpPr txBox="1"/>
          <p:nvPr/>
        </p:nvSpPr>
        <p:spPr>
          <a:xfrm>
            <a:off x="1074804" y="4215460"/>
            <a:ext cx="16138392" cy="923330"/>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Innovation support:</a:t>
            </a:r>
          </a:p>
          <a:p>
            <a:pPr>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Promoting innovation by paying attention to new and important research by presenting it and highlighting it through</a:t>
            </a:r>
            <a:br>
              <a:rPr lang="en-US" sz="1600" spc="300">
                <a:latin typeface="Lato" panose="020f0502020204030203" pitchFamily="34" charset="0"/>
                <a:ea typeface="Lato Light" panose="020f0502020204030203" pitchFamily="34" charset="0"/>
                <a:cs typeface="Lato Light" panose="020f0502020204030203" pitchFamily="34" charset="0"/>
              </a:rPr>
            </a:br>
            <a:r>
              <a:rPr lang="en-US" sz="1600" spc="300">
                <a:latin typeface="Lato" panose="020f0502020204030203" pitchFamily="34" charset="0"/>
                <a:ea typeface="Lato Light" panose="020f0502020204030203" pitchFamily="34" charset="0"/>
                <a:cs typeface="Lato Light" panose="020f0502020204030203" pitchFamily="34" charset="0"/>
              </a:rPr>
              <a:t>          the platform.</a:t>
            </a:r>
          </a:p>
        </p:txBody>
      </p:sp>
      <p:sp>
        <p:nvSpPr>
          <p:cNvPr id="8" name="TextBox 3">
            <a:extLst>
              <a:ext uri="{FF2B5EF4-FFF2-40B4-BE49-F238E27FC236}">
                <a16:creationId xmlns:a16="http://schemas.microsoft.com/office/drawing/2014/main" id="{AFA06116-876B-4400-879C-F1E7D6107C81}"/>
              </a:ext>
            </a:extLst>
          </p:cNvPr>
          <p:cNvSpPr txBox="1"/>
          <p:nvPr/>
        </p:nvSpPr>
        <p:spPr>
          <a:xfrm>
            <a:off x="1074804" y="5488221"/>
            <a:ext cx="16138392" cy="923330"/>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Ensuring the efficiency of researchers:</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Ensuring the efficiency of those searching for the method of submitting accreditations on the platform, for example,</a:t>
            </a:r>
            <a:br>
              <a:rPr lang="en-US" sz="1600" spc="300">
                <a:latin typeface="Lato" panose="020f0502020204030203" pitchFamily="34" charset="0"/>
                <a:ea typeface="Lato Light" panose="020f0502020204030203" pitchFamily="34" charset="0"/>
                <a:cs typeface="Lato Light" panose="020f0502020204030203" pitchFamily="34" charset="0"/>
              </a:rPr>
            </a:br>
            <a:r>
              <a:rPr lang="en-US" sz="1600" spc="300">
                <a:latin typeface="Lato" panose="020f0502020204030203" pitchFamily="34" charset="0"/>
                <a:ea typeface="Lato Light" panose="020f0502020204030203" pitchFamily="34" charset="0"/>
                <a:cs typeface="Lato Light" panose="020f0502020204030203" pitchFamily="34" charset="0"/>
              </a:rPr>
              <a:t>          the employer or certificates.</a:t>
            </a:r>
          </a:p>
        </p:txBody>
      </p:sp>
      <p:sp>
        <p:nvSpPr>
          <p:cNvPr id="9" name="TextBox 3">
            <a:extLst>
              <a:ext uri="{FF2B5EF4-FFF2-40B4-BE49-F238E27FC236}">
                <a16:creationId xmlns:a16="http://schemas.microsoft.com/office/drawing/2014/main" id="{4185AF67-D1E0-4CF6-9E55-8F033B010632}"/>
              </a:ext>
            </a:extLst>
          </p:cNvPr>
          <p:cNvSpPr txBox="1"/>
          <p:nvPr/>
        </p:nvSpPr>
        <p:spPr>
          <a:xfrm>
            <a:off x="1074804" y="6760982"/>
            <a:ext cx="16138392" cy="677108"/>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Encouraging cooperation between researchers:</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Encouraging cooperation between researchers in various fields.</a:t>
            </a:r>
          </a:p>
        </p:txBody>
      </p:sp>
      <p:sp>
        <p:nvSpPr>
          <p:cNvPr id="10" name="TextBox 3">
            <a:extLst>
              <a:ext uri="{FF2B5EF4-FFF2-40B4-BE49-F238E27FC236}">
                <a16:creationId xmlns:a16="http://schemas.microsoft.com/office/drawing/2014/main" id="{8C56234B-C01D-4599-82F4-7282D1897807}"/>
              </a:ext>
            </a:extLst>
          </p:cNvPr>
          <p:cNvSpPr txBox="1"/>
          <p:nvPr/>
        </p:nvSpPr>
        <p:spPr>
          <a:xfrm>
            <a:off x="1074804" y="7787522"/>
            <a:ext cx="16138392" cy="677108"/>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User evaluation and reporting: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Establish an evaluation for the user and prepare a method to evaluate them in terms of participation.</a:t>
            </a:r>
          </a:p>
        </p:txBody>
      </p:sp>
      <p:sp>
        <p:nvSpPr>
          <p:cNvPr id="11" name="TextBox 3">
            <a:extLst>
              <a:ext uri="{FF2B5EF4-FFF2-40B4-BE49-F238E27FC236}">
                <a16:creationId xmlns:a16="http://schemas.microsoft.com/office/drawing/2014/main" id="{43083E82-969B-47F6-ADD8-A8378093262E}"/>
              </a:ext>
            </a:extLst>
          </p:cNvPr>
          <p:cNvSpPr txBox="1"/>
          <p:nvPr/>
        </p:nvSpPr>
        <p:spPr>
          <a:xfrm>
            <a:off x="1074804" y="8814062"/>
            <a:ext cx="16138392" cy="677108"/>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Customizable user profiles:</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Allow users to create detailed profiles showcasing their expertise, interests and technology.</a:t>
            </a:r>
          </a:p>
        </p:txBody>
      </p:sp>
    </p:spTree>
    <p:extLst>
      <p:ext uri="{BB962C8B-B14F-4D97-AF65-F5344CB8AC3E}">
        <p14:creationId xmlns:p14="http://schemas.microsoft.com/office/powerpoint/2010/main" val="254503856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cond evt="onBegin" delay="0">
                          <p:tn val="16"/>
                        </p:cond>
                      </p:stCondLst>
                      <p:childTnLst>
                        <p:par>
                          <p:cTn id="18" fill="hold" nodeType="after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cond evt="onBegin" delay="0">
                          <p:tn val="30"/>
                        </p:cond>
                      </p:stCondLst>
                      <p:childTnLst>
                        <p:par>
                          <p:cTn id="32" fill="hold" nodeType="after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cond evt="onBegin" delay="0">
                          <p:tn val="37"/>
                        </p:cond>
                      </p:stCondLst>
                      <p:childTnLst>
                        <p:par>
                          <p:cTn id="39" fill="hold" nodeType="after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cond evt="onBegin" delay="0">
                          <p:tn val="44"/>
                        </p:cond>
                      </p:stCondLst>
                      <p:childTnLst>
                        <p:par>
                          <p:cTn id="46" fill="hold" nodeType="afterGroup">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cond evt="onBegin" delay="0">
                          <p:tn val="51"/>
                        </p:cond>
                      </p:stCondLst>
                      <p:childTnLst>
                        <p:par>
                          <p:cTn id="53" fill="hold" nodeType="after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1"/>
      <p:bldP spid="7" grpId="2"/>
      <p:bldP spid="8" grpId="3"/>
      <p:bldP spid="9" grpId="4"/>
      <p:bldP spid="10" grpId="5"/>
      <p:bldP spid="11" grpId="6"/>
    </p:bldLst>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مجموعة 3">
            <a:extLst>
              <a:ext uri="{FF2B5EF4-FFF2-40B4-BE49-F238E27FC236}">
                <a16:creationId xmlns:a16="http://schemas.microsoft.com/office/drawing/2014/main" id="{5CCC6442-3939-44C9-850F-1C47DBAAF9D8}"/>
              </a:ext>
            </a:extLst>
          </p:cNvPr>
          <p:cNvGrpSpPr/>
          <p:nvPr/>
        </p:nvGrpSpPr>
        <p:grpSpPr>
          <a:xfrm>
            <a:off x="6602909" y="802641"/>
            <a:ext cx="5267147" cy="861774"/>
            <a:chOff x="6387514" y="984250"/>
            <a:chExt cx="5267147" cy="861774"/>
          </a:xfrm>
        </p:grpSpPr>
        <p:sp>
          <p:nvSpPr>
            <p:cNvPr id="46" name="TextBox 2">
              <a:extLst>
                <a:ext uri="{FF2B5EF4-FFF2-40B4-BE49-F238E27FC236}">
                  <a16:creationId xmlns:a16="http://schemas.microsoft.com/office/drawing/2014/main" id="{B6461A8B-CBD6-42E4-A38E-559F54638568}"/>
                </a:ext>
              </a:extLst>
            </p:cNvPr>
            <p:cNvSpPr txBox="1"/>
            <p:nvPr/>
          </p:nvSpPr>
          <p:spPr>
            <a:xfrm>
              <a:off x="7249288" y="984250"/>
              <a:ext cx="4405373" cy="861774"/>
            </a:xfrm>
            <a:prstGeom prst="rect">
              <a:avLst/>
            </a:prstGeom>
            <a:noFill/>
          </p:spPr>
          <p:txBody>
            <a:bodyPr wrap="none" rtlCol="0">
              <a:spAutoFit/>
            </a:bodyPr>
            <a:lstStyle/>
            <a:p>
              <a:pPr algn="ctr"/>
              <a:r>
                <a:rPr lang="en-US" sz="5000" b="1" spc="300">
                  <a:solidFill>
                    <a:schemeClr val="accent6">
                      <a:lumMod val="75000"/>
                    </a:schemeClr>
                  </a:solidFill>
                  <a:latin typeface="Minion Pro" panose="02040503050306020203" pitchFamily="18" charset="0"/>
                </a:rPr>
                <a:t>Requirements</a:t>
              </a:r>
              <a:endParaRPr lang="en-ID" sz="5000" b="1" spc="300">
                <a:solidFill>
                  <a:schemeClr val="accent6">
                    <a:lumMod val="75000"/>
                  </a:schemeClr>
                </a:solidFill>
                <a:latin typeface="Minion Pro" panose="02040503050306020203" pitchFamily="18" charset="0"/>
              </a:endParaRPr>
            </a:p>
          </p:txBody>
        </p:sp>
        <p:pic>
          <p:nvPicPr>
            <p:cNvPr id="3" name="صورة 2">
              <a:extLst>
                <a:ext uri="{FF2B5EF4-FFF2-40B4-BE49-F238E27FC236}">
                  <a16:creationId xmlns:a16="http://schemas.microsoft.com/office/drawing/2014/main" id="{DDB3AF4C-C16A-4C88-A596-FB7D1AEC66B4}"/>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WatercolorSponge/>
                      </a14:imgEffect>
                      <a14:imgEffect>
                        <a14:sharpenSoften amount="41000"/>
                      </a14:imgEffect>
                      <a14:imgEffect>
                        <a14:brightnessContrast bright="-31000" contrast="52000"/>
                      </a14:imgEffect>
                    </a14:imgLayer>
                  </a14:imgProps>
                </a:ext>
                <a:ext uri="{28A0092B-C50C-407E-A947-70E740481C1C}">
                  <a14:useLocalDpi xmlns:a14="http://schemas.microsoft.com/office/drawing/2010/main" val="0"/>
                </a:ext>
              </a:extLst>
            </a:blip>
            <a:stretch>
              <a:fillRect/>
            </a:stretch>
          </p:blipFill>
          <p:spPr>
            <a:xfrm>
              <a:off x="6387514" y="984250"/>
              <a:ext cx="861774" cy="861774"/>
            </a:xfrm>
            <a:prstGeom prst="rect">
              <a:avLst/>
            </a:prstGeom>
          </p:spPr>
        </p:pic>
      </p:grpSp>
      <p:sp>
        <p:nvSpPr>
          <p:cNvPr id="34" name="TextBox 3">
            <a:extLst>
              <a:ext uri="{FF2B5EF4-FFF2-40B4-BE49-F238E27FC236}">
                <a16:creationId xmlns:a16="http://schemas.microsoft.com/office/drawing/2014/main" id="{D127CF3D-8C9A-4FCC-8CF0-9513F7D91F9F}"/>
              </a:ext>
            </a:extLst>
          </p:cNvPr>
          <p:cNvSpPr txBox="1"/>
          <p:nvPr/>
        </p:nvSpPr>
        <p:spPr>
          <a:xfrm>
            <a:off x="1074804" y="2162380"/>
            <a:ext cx="16138392" cy="677108"/>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Registration and login:</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users should be able to register and login to the platform with their email and password.</a:t>
            </a:r>
          </a:p>
        </p:txBody>
      </p:sp>
      <p:sp>
        <p:nvSpPr>
          <p:cNvPr id="6" name="TextBox 3">
            <a:extLst>
              <a:ext uri="{FF2B5EF4-FFF2-40B4-BE49-F238E27FC236}">
                <a16:creationId xmlns:a16="http://schemas.microsoft.com/office/drawing/2014/main" id="{56CD4C78-C480-4335-BBA5-68AEADC4F813}"/>
              </a:ext>
            </a:extLst>
          </p:cNvPr>
          <p:cNvSpPr txBox="1"/>
          <p:nvPr/>
        </p:nvSpPr>
        <p:spPr>
          <a:xfrm>
            <a:off x="1074804" y="3413115"/>
            <a:ext cx="16138392" cy="677108"/>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Profile creation and editing: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users should be able to create and edit their profiles with their personal and professional information.</a:t>
            </a:r>
          </a:p>
        </p:txBody>
      </p:sp>
      <p:sp>
        <p:nvSpPr>
          <p:cNvPr id="7" name="TextBox 3">
            <a:extLst>
              <a:ext uri="{FF2B5EF4-FFF2-40B4-BE49-F238E27FC236}">
                <a16:creationId xmlns:a16="http://schemas.microsoft.com/office/drawing/2014/main" id="{3DE1E07E-1C3C-4063-BAE8-A47C3D54E9E3}"/>
              </a:ext>
            </a:extLst>
          </p:cNvPr>
          <p:cNvSpPr txBox="1"/>
          <p:nvPr/>
        </p:nvSpPr>
        <p:spPr>
          <a:xfrm>
            <a:off x="1074804" y="4663850"/>
            <a:ext cx="16138392" cy="1169551"/>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Technology and patent uploading and editing: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researchers and innovators should be able to upload and edit their technologies and patents, along with relevant 			 information, such as description, features, advantages, applications, stage of development, intellectual property </a:t>
            </a:r>
            <a:br>
              <a:rPr lang="en-US" sz="1600" spc="300">
                <a:latin typeface="Lato" panose="020f0502020204030203" pitchFamily="34" charset="0"/>
                <a:ea typeface="Lato Light" panose="020f0502020204030203" pitchFamily="34" charset="0"/>
                <a:cs typeface="Lato Light" panose="020f0502020204030203" pitchFamily="34" charset="0"/>
              </a:rPr>
            </a:br>
            <a:r>
              <a:rPr lang="en-US" sz="1600" spc="300">
                <a:latin typeface="Lato" panose="020f0502020204030203" pitchFamily="34" charset="0"/>
                <a:ea typeface="Lato Light" panose="020f0502020204030203" pitchFamily="34" charset="0"/>
                <a:cs typeface="Lato Light" panose="020f0502020204030203" pitchFamily="34" charset="0"/>
              </a:rPr>
              <a:t>           status and licensing terms.</a:t>
            </a:r>
          </a:p>
        </p:txBody>
      </p:sp>
      <p:sp>
        <p:nvSpPr>
          <p:cNvPr id="8" name="TextBox 3">
            <a:extLst>
              <a:ext uri="{FF2B5EF4-FFF2-40B4-BE49-F238E27FC236}">
                <a16:creationId xmlns:a16="http://schemas.microsoft.com/office/drawing/2014/main" id="{AFA06116-876B-4400-879C-F1E7D6107C81}"/>
              </a:ext>
            </a:extLst>
          </p:cNvPr>
          <p:cNvSpPr txBox="1"/>
          <p:nvPr/>
        </p:nvSpPr>
        <p:spPr>
          <a:xfrm>
            <a:off x="1074804" y="6407027"/>
            <a:ext cx="16138392" cy="923330"/>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Technology and patent browsing and searching: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entrepreneurs and investors should be able to browse and search the technologies and patents that are available 			for licensing or collaboration, by keywords, categories, or filters.</a:t>
            </a:r>
          </a:p>
        </p:txBody>
      </p:sp>
      <p:sp>
        <p:nvSpPr>
          <p:cNvPr id="9" name="TextBox 3">
            <a:extLst>
              <a:ext uri="{FF2B5EF4-FFF2-40B4-BE49-F238E27FC236}">
                <a16:creationId xmlns:a16="http://schemas.microsoft.com/office/drawing/2014/main" id="{4185AF67-D1E0-4CF6-9E55-8F033B010632}"/>
              </a:ext>
            </a:extLst>
          </p:cNvPr>
          <p:cNvSpPr txBox="1"/>
          <p:nvPr/>
        </p:nvSpPr>
        <p:spPr>
          <a:xfrm>
            <a:off x="1074804" y="7903982"/>
            <a:ext cx="16138392" cy="1169551"/>
          </a:xfrm>
          <a:prstGeom prst="rect">
            <a:avLst/>
          </a:prstGeom>
          <a:noFill/>
        </p:spPr>
        <p:txBody>
          <a:bodyPr wrap="square" lIns="0" tIns="0" rIns="91440" bIns="0" rtlCol="0">
            <a:spAutoFit/>
          </a:bodyPr>
          <a:lstStyle/>
          <a:p>
            <a:pPr algn="just">
              <a:spcBef>
                <a:spcPts val="1200"/>
              </a:spcBef>
              <a:buClr>
                <a:srgbClr val="27AB9E"/>
              </a:buClr>
              <a:buSzPct val="150000"/>
            </a:pPr>
            <a:r>
              <a:rPr lang="en-US" b="1" spc="300">
                <a:latin typeface="Lato" panose="020f0502020204030203" pitchFamily="34" charset="0"/>
                <a:ea typeface="Lato Light" panose="020f0502020204030203" pitchFamily="34" charset="0"/>
                <a:cs typeface="Lato Light" panose="020f0502020204030203" pitchFamily="34" charset="0"/>
              </a:rPr>
              <a:t>●	Technology and patent contacting and negotiating: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entrepreneurs and investors should be able to contact the owners of the technologies and patents that they are </a:t>
            </a:r>
            <a:br>
              <a:rPr lang="en-US" sz="1600" spc="300">
                <a:latin typeface="Lato" panose="020f0502020204030203" pitchFamily="34" charset="0"/>
                <a:ea typeface="Lato Light" panose="020f0502020204030203" pitchFamily="34" charset="0"/>
                <a:cs typeface="Lato Light" panose="020f0502020204030203" pitchFamily="34" charset="0"/>
              </a:rPr>
            </a:br>
            <a:r>
              <a:rPr lang="en-US" sz="1600" spc="300">
                <a:latin typeface="Lato" panose="020f0502020204030203" pitchFamily="34" charset="0"/>
                <a:ea typeface="Lato Light" panose="020f0502020204030203" pitchFamily="34" charset="0"/>
                <a:cs typeface="Lato Light" panose="020f0502020204030203" pitchFamily="34" charset="0"/>
              </a:rPr>
              <a:t>           interested in and to negotiate the terms and conditions of the technology transfer agreements, such as non-disclosure </a:t>
            </a:r>
            <a:br>
              <a:rPr lang="en-US" sz="1600" spc="300">
                <a:latin typeface="Lato" panose="020f0502020204030203" pitchFamily="34" charset="0"/>
                <a:ea typeface="Lato Light" panose="020f0502020204030203" pitchFamily="34" charset="0"/>
                <a:cs typeface="Lato Light" panose="020f0502020204030203" pitchFamily="34" charset="0"/>
              </a:rPr>
            </a:br>
            <a:r>
              <a:rPr lang="en-US" sz="1600" spc="300">
                <a:latin typeface="Lato" panose="020f0502020204030203" pitchFamily="34" charset="0"/>
                <a:ea typeface="Lato Light" panose="020f0502020204030203" pitchFamily="34" charset="0"/>
                <a:cs typeface="Lato Light" panose="020f0502020204030203" pitchFamily="34" charset="0"/>
              </a:rPr>
              <a:t>           agreements, licensing agreements, or collaboration agreements.</a:t>
            </a:r>
          </a:p>
        </p:txBody>
      </p:sp>
    </p:spTree>
    <p:extLst>
      <p:ext uri="{BB962C8B-B14F-4D97-AF65-F5344CB8AC3E}">
        <p14:creationId xmlns:p14="http://schemas.microsoft.com/office/powerpoint/2010/main" val="24102058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cond evt="onBegin" delay="0">
                          <p:tn val="16"/>
                        </p:cond>
                      </p:stCondLst>
                      <p:childTnLst>
                        <p:par>
                          <p:cTn id="18" fill="hold" nodeType="after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cond evt="onBegin" delay="0">
                          <p:tn val="30"/>
                        </p:cond>
                      </p:stCondLst>
                      <p:childTnLst>
                        <p:par>
                          <p:cTn id="32" fill="hold" nodeType="after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cond evt="onBegin" delay="0">
                          <p:tn val="37"/>
                        </p:cond>
                      </p:stCondLst>
                      <p:childTnLst>
                        <p:par>
                          <p:cTn id="39" fill="hold" nodeType="after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1"/>
      <p:bldP spid="7" grpId="2"/>
      <p:bldP spid="8" grpId="3"/>
      <p:bldP spid="9" grpId="4"/>
    </p:bldLst>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مجموعة 3">
            <a:extLst>
              <a:ext uri="{FF2B5EF4-FFF2-40B4-BE49-F238E27FC236}">
                <a16:creationId xmlns:a16="http://schemas.microsoft.com/office/drawing/2014/main" id="{5CCC6442-3939-44C9-850F-1C47DBAAF9D8}"/>
              </a:ext>
            </a:extLst>
          </p:cNvPr>
          <p:cNvGrpSpPr/>
          <p:nvPr/>
        </p:nvGrpSpPr>
        <p:grpSpPr>
          <a:xfrm>
            <a:off x="6602909" y="802641"/>
            <a:ext cx="5267147" cy="861774"/>
            <a:chOff x="6387514" y="984250"/>
            <a:chExt cx="5267147" cy="861774"/>
          </a:xfrm>
        </p:grpSpPr>
        <p:sp>
          <p:nvSpPr>
            <p:cNvPr id="46" name="TextBox 2">
              <a:extLst>
                <a:ext uri="{FF2B5EF4-FFF2-40B4-BE49-F238E27FC236}">
                  <a16:creationId xmlns:a16="http://schemas.microsoft.com/office/drawing/2014/main" id="{B6461A8B-CBD6-42E4-A38E-559F54638568}"/>
                </a:ext>
              </a:extLst>
            </p:cNvPr>
            <p:cNvSpPr txBox="1"/>
            <p:nvPr/>
          </p:nvSpPr>
          <p:spPr>
            <a:xfrm>
              <a:off x="7249288" y="984250"/>
              <a:ext cx="4405373" cy="861774"/>
            </a:xfrm>
            <a:prstGeom prst="rect">
              <a:avLst/>
            </a:prstGeom>
            <a:noFill/>
          </p:spPr>
          <p:txBody>
            <a:bodyPr wrap="none" rtlCol="0">
              <a:spAutoFit/>
            </a:bodyPr>
            <a:lstStyle/>
            <a:p>
              <a:pPr algn="ctr"/>
              <a:r>
                <a:rPr lang="en-US" sz="5000" b="1" spc="300">
                  <a:solidFill>
                    <a:schemeClr val="accent6">
                      <a:lumMod val="75000"/>
                    </a:schemeClr>
                  </a:solidFill>
                  <a:latin typeface="Minion Pro" panose="02040503050306020203" pitchFamily="18" charset="0"/>
                </a:rPr>
                <a:t>Requirements</a:t>
              </a:r>
              <a:endParaRPr lang="en-ID" sz="5000" b="1" spc="300">
                <a:solidFill>
                  <a:schemeClr val="accent6">
                    <a:lumMod val="75000"/>
                  </a:schemeClr>
                </a:solidFill>
                <a:latin typeface="Minion Pro" panose="02040503050306020203" pitchFamily="18" charset="0"/>
              </a:endParaRPr>
            </a:p>
          </p:txBody>
        </p:sp>
        <p:pic>
          <p:nvPicPr>
            <p:cNvPr id="3" name="صورة 2">
              <a:extLst>
                <a:ext uri="{FF2B5EF4-FFF2-40B4-BE49-F238E27FC236}">
                  <a16:creationId xmlns:a16="http://schemas.microsoft.com/office/drawing/2014/main" id="{DDB3AF4C-C16A-4C88-A596-FB7D1AEC66B4}"/>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WatercolorSponge/>
                      </a14:imgEffect>
                      <a14:imgEffect>
                        <a14:sharpenSoften amount="41000"/>
                      </a14:imgEffect>
                      <a14:imgEffect>
                        <a14:brightnessContrast bright="-31000" contrast="52000"/>
                      </a14:imgEffect>
                    </a14:imgLayer>
                  </a14:imgProps>
                </a:ext>
                <a:ext uri="{28A0092B-C50C-407E-A947-70E740481C1C}">
                  <a14:useLocalDpi xmlns:a14="http://schemas.microsoft.com/office/drawing/2010/main" val="0"/>
                </a:ext>
              </a:extLst>
            </a:blip>
            <a:stretch>
              <a:fillRect/>
            </a:stretch>
          </p:blipFill>
          <p:spPr>
            <a:xfrm>
              <a:off x="6387514" y="984250"/>
              <a:ext cx="861774" cy="861774"/>
            </a:xfrm>
            <a:prstGeom prst="rect">
              <a:avLst/>
            </a:prstGeom>
          </p:spPr>
        </p:pic>
      </p:grpSp>
      <p:sp>
        <p:nvSpPr>
          <p:cNvPr id="34" name="TextBox 3">
            <a:extLst>
              <a:ext uri="{FF2B5EF4-FFF2-40B4-BE49-F238E27FC236}">
                <a16:creationId xmlns:a16="http://schemas.microsoft.com/office/drawing/2014/main" id="{D127CF3D-8C9A-4FCC-8CF0-9513F7D91F9F}"/>
              </a:ext>
            </a:extLst>
          </p:cNvPr>
          <p:cNvSpPr txBox="1"/>
          <p:nvPr/>
        </p:nvSpPr>
        <p:spPr>
          <a:xfrm>
            <a:off x="-18304576" y="2162380"/>
            <a:ext cx="16138392" cy="646331"/>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Registration and login:</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users should be able to register and login to the platform with their email and password.</a:t>
            </a:r>
          </a:p>
        </p:txBody>
      </p:sp>
      <p:sp>
        <p:nvSpPr>
          <p:cNvPr id="6" name="TextBox 3">
            <a:extLst>
              <a:ext uri="{FF2B5EF4-FFF2-40B4-BE49-F238E27FC236}">
                <a16:creationId xmlns:a16="http://schemas.microsoft.com/office/drawing/2014/main" id="{56CD4C78-C480-4335-BBA5-68AEADC4F813}"/>
              </a:ext>
            </a:extLst>
          </p:cNvPr>
          <p:cNvSpPr txBox="1"/>
          <p:nvPr/>
        </p:nvSpPr>
        <p:spPr>
          <a:xfrm>
            <a:off x="-18304576" y="3413115"/>
            <a:ext cx="16138392" cy="646331"/>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Profile creation and editing: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users should be able to create and edit their profiles with their personal and professional information.</a:t>
            </a:r>
          </a:p>
        </p:txBody>
      </p:sp>
      <p:sp>
        <p:nvSpPr>
          <p:cNvPr id="7" name="TextBox 3">
            <a:extLst>
              <a:ext uri="{FF2B5EF4-FFF2-40B4-BE49-F238E27FC236}">
                <a16:creationId xmlns:a16="http://schemas.microsoft.com/office/drawing/2014/main" id="{3DE1E07E-1C3C-4063-BAE8-A47C3D54E9E3}"/>
              </a:ext>
            </a:extLst>
          </p:cNvPr>
          <p:cNvSpPr txBox="1"/>
          <p:nvPr/>
        </p:nvSpPr>
        <p:spPr>
          <a:xfrm>
            <a:off x="-18304576" y="4663850"/>
            <a:ext cx="16138392" cy="1138773"/>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Technology and patent uploading and editing: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researchers and innovators should be able to upload and edit their technologies and patents, along with relevant 			information, such as description, features, advantages, applications, stage of development, intellectual property status 			and licensing terms.</a:t>
            </a:r>
          </a:p>
        </p:txBody>
      </p:sp>
      <p:sp>
        <p:nvSpPr>
          <p:cNvPr id="8" name="TextBox 3">
            <a:extLst>
              <a:ext uri="{FF2B5EF4-FFF2-40B4-BE49-F238E27FC236}">
                <a16:creationId xmlns:a16="http://schemas.microsoft.com/office/drawing/2014/main" id="{AFA06116-876B-4400-879C-F1E7D6107C81}"/>
              </a:ext>
            </a:extLst>
          </p:cNvPr>
          <p:cNvSpPr txBox="1"/>
          <p:nvPr/>
        </p:nvSpPr>
        <p:spPr>
          <a:xfrm>
            <a:off x="-18304576" y="6407027"/>
            <a:ext cx="16138392" cy="892552"/>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Technology and patent browsing and searching: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entrepreneurs and investors should be able to browse and search the technologies and patents that are available 			for licensing or collaboration, by keywords, categories, or filters.</a:t>
            </a:r>
          </a:p>
        </p:txBody>
      </p:sp>
      <p:sp>
        <p:nvSpPr>
          <p:cNvPr id="9" name="TextBox 3">
            <a:extLst>
              <a:ext uri="{FF2B5EF4-FFF2-40B4-BE49-F238E27FC236}">
                <a16:creationId xmlns:a16="http://schemas.microsoft.com/office/drawing/2014/main" id="{4185AF67-D1E0-4CF6-9E55-8F033B010632}"/>
              </a:ext>
            </a:extLst>
          </p:cNvPr>
          <p:cNvSpPr txBox="1"/>
          <p:nvPr/>
        </p:nvSpPr>
        <p:spPr>
          <a:xfrm>
            <a:off x="-18304576" y="7903982"/>
            <a:ext cx="16138392" cy="1138773"/>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Technology and patent contacting and negotiating: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entrepreneurs and investors should be able to contact the owners of the technologies and patents that they are 				interested in and to negotiate the terms and conditions of the technology transfer agreements, such as non-disclosure 			agreements, licensing agreements, or collaboration agreements.</a:t>
            </a:r>
          </a:p>
        </p:txBody>
      </p:sp>
      <p:sp>
        <p:nvSpPr>
          <p:cNvPr id="10" name="TextBox 3">
            <a:extLst>
              <a:ext uri="{FF2B5EF4-FFF2-40B4-BE49-F238E27FC236}">
                <a16:creationId xmlns:a16="http://schemas.microsoft.com/office/drawing/2014/main" id="{C94CC9A7-53DD-4BBF-8654-5AD93BC1D365}"/>
              </a:ext>
            </a:extLst>
          </p:cNvPr>
          <p:cNvSpPr txBox="1"/>
          <p:nvPr/>
        </p:nvSpPr>
        <p:spPr>
          <a:xfrm>
            <a:off x="1463808" y="1961940"/>
            <a:ext cx="14882588" cy="400879"/>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Non-functional requirements: The platform should meet the following criteria:</a:t>
            </a:r>
          </a:p>
        </p:txBody>
      </p:sp>
      <p:sp>
        <p:nvSpPr>
          <p:cNvPr id="11" name="TextBox 3">
            <a:extLst>
              <a:ext uri="{FF2B5EF4-FFF2-40B4-BE49-F238E27FC236}">
                <a16:creationId xmlns:a16="http://schemas.microsoft.com/office/drawing/2014/main" id="{30B66701-E6AD-467A-887F-FB000C31CD38}"/>
              </a:ext>
            </a:extLst>
          </p:cNvPr>
          <p:cNvSpPr txBox="1"/>
          <p:nvPr/>
        </p:nvSpPr>
        <p:spPr>
          <a:xfrm>
            <a:off x="1463808" y="2581349"/>
            <a:ext cx="15706592" cy="1478097"/>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Usability:</a:t>
            </a:r>
          </a:p>
          <a:p>
            <a:pPr algn="just">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	o	The platform should be easy to use, learn and understand and should provide a clear and </a:t>
            </a:r>
            <a:br>
              <a:rPr lang="en-US" sz="2000" spc="300">
                <a:latin typeface="Lato" panose="020f0502020204030203" pitchFamily="34" charset="0"/>
                <a:ea typeface="Lato Light" panose="020f0502020204030203" pitchFamily="34" charset="0"/>
                <a:cs typeface="Lato Light" panose="020f0502020204030203" pitchFamily="34" charset="0"/>
              </a:rPr>
            </a:br>
            <a:r>
              <a:rPr lang="en-US" sz="2000" spc="300">
                <a:latin typeface="Lato" panose="020f0502020204030203" pitchFamily="34" charset="0"/>
                <a:ea typeface="Lato Light" panose="020f0502020204030203" pitchFamily="34" charset="0"/>
                <a:cs typeface="Lato Light" panose="020f0502020204030203" pitchFamily="34" charset="0"/>
              </a:rPr>
              <a:t>         consistent interface, navigation and feedback.</a:t>
            </a:r>
          </a:p>
        </p:txBody>
      </p:sp>
      <p:sp>
        <p:nvSpPr>
          <p:cNvPr id="13" name="TextBox 3">
            <a:extLst>
              <a:ext uri="{FF2B5EF4-FFF2-40B4-BE49-F238E27FC236}">
                <a16:creationId xmlns:a16="http://schemas.microsoft.com/office/drawing/2014/main" id="{2C90420D-B1B9-4FD7-A605-56991471B466}"/>
              </a:ext>
            </a:extLst>
          </p:cNvPr>
          <p:cNvSpPr txBox="1"/>
          <p:nvPr/>
        </p:nvSpPr>
        <p:spPr>
          <a:xfrm>
            <a:off x="1463808" y="4403458"/>
            <a:ext cx="15706592" cy="1478097"/>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Accessibility:</a:t>
            </a:r>
          </a:p>
          <a:p>
            <a:pPr algn="just">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	o	The platform should be accessible to users with different abilities, devices, browsers and </a:t>
            </a:r>
            <a:br>
              <a:rPr lang="en-US" sz="2000" spc="300">
                <a:latin typeface="Lato" panose="020f0502020204030203" pitchFamily="34" charset="0"/>
                <a:ea typeface="Lato Light" panose="020f0502020204030203" pitchFamily="34" charset="0"/>
                <a:cs typeface="Lato Light" panose="020f0502020204030203" pitchFamily="34" charset="0"/>
              </a:rPr>
            </a:br>
            <a:r>
              <a:rPr lang="en-US" sz="2000" spc="300">
                <a:latin typeface="Lato" panose="020f0502020204030203" pitchFamily="34" charset="0"/>
                <a:ea typeface="Lato Light" panose="020f0502020204030203" pitchFamily="34" charset="0"/>
                <a:cs typeface="Lato Light" panose="020f0502020204030203" pitchFamily="34" charset="0"/>
              </a:rPr>
              <a:t>         languages and should follow the web accessibility guidelines and standards.</a:t>
            </a:r>
          </a:p>
        </p:txBody>
      </p:sp>
      <p:sp>
        <p:nvSpPr>
          <p:cNvPr id="14" name="TextBox 3">
            <a:extLst>
              <a:ext uri="{FF2B5EF4-FFF2-40B4-BE49-F238E27FC236}">
                <a16:creationId xmlns:a16="http://schemas.microsoft.com/office/drawing/2014/main" id="{1F12DD80-A284-4D3E-9DD0-6C0B1ED9311C}"/>
              </a:ext>
            </a:extLst>
          </p:cNvPr>
          <p:cNvSpPr txBox="1"/>
          <p:nvPr/>
        </p:nvSpPr>
        <p:spPr>
          <a:xfrm>
            <a:off x="1463808" y="6225567"/>
            <a:ext cx="15706592" cy="1016432"/>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Performance:</a:t>
            </a:r>
          </a:p>
          <a:p>
            <a:pPr algn="just">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	o	The platform should be fast and responsive.</a:t>
            </a:r>
          </a:p>
        </p:txBody>
      </p:sp>
      <p:sp>
        <p:nvSpPr>
          <p:cNvPr id="15" name="TextBox 3">
            <a:extLst>
              <a:ext uri="{FF2B5EF4-FFF2-40B4-BE49-F238E27FC236}">
                <a16:creationId xmlns:a16="http://schemas.microsoft.com/office/drawing/2014/main" id="{57F6FE62-9479-4968-9614-DBB62CAB6009}"/>
              </a:ext>
            </a:extLst>
          </p:cNvPr>
          <p:cNvSpPr txBox="1"/>
          <p:nvPr/>
        </p:nvSpPr>
        <p:spPr>
          <a:xfrm>
            <a:off x="1463808" y="7586011"/>
            <a:ext cx="15706592" cy="1478097"/>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Security:</a:t>
            </a:r>
          </a:p>
          <a:p>
            <a:pPr algn="just">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	o	The platform should be secure and protect the data and privacy of the users and should provide </a:t>
            </a:r>
            <a:br>
              <a:rPr lang="en-US" sz="2000" spc="300">
                <a:latin typeface="Lato" panose="020f0502020204030203" pitchFamily="34" charset="0"/>
                <a:ea typeface="Lato Light" panose="020f0502020204030203" pitchFamily="34" charset="0"/>
                <a:cs typeface="Lato Light" panose="020f0502020204030203" pitchFamily="34" charset="0"/>
              </a:rPr>
            </a:br>
            <a:r>
              <a:rPr lang="en-US" sz="2000" spc="300">
                <a:latin typeface="Lato" panose="020f0502020204030203" pitchFamily="34" charset="0"/>
                <a:ea typeface="Lato Light" panose="020f0502020204030203" pitchFamily="34" charset="0"/>
                <a:cs typeface="Lato Light" panose="020f0502020204030203" pitchFamily="34" charset="0"/>
              </a:rPr>
              <a:t>         encryption, authentication and authorization mechanisms.</a:t>
            </a:r>
          </a:p>
        </p:txBody>
      </p:sp>
    </p:spTree>
    <p:extLst>
      <p:ext uri="{BB962C8B-B14F-4D97-AF65-F5344CB8AC3E}">
        <p14:creationId xmlns:p14="http://schemas.microsoft.com/office/powerpoint/2010/main" val="444483863"/>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after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afterGroup">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3" grpId="2"/>
      <p:bldP spid="14" grpId="3"/>
      <p:bldP spid="15" grpId="4"/>
    </p:bldLst>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مستطيل 4">
            <a:extLst>
              <a:ext uri="{FF2B5EF4-FFF2-40B4-BE49-F238E27FC236}">
                <a16:creationId xmlns:a16="http://schemas.microsoft.com/office/drawing/2014/main" id="{E32A8329-F749-4DDF-94A5-93C309829AD8}"/>
              </a:ext>
            </a:extLst>
          </p:cNvPr>
          <p:cNvSpPr/>
          <p:nvPr/>
        </p:nvSpPr>
        <p:spPr>
          <a:xfrm>
            <a:off x="11259092" y="3877063"/>
            <a:ext cx="3491958" cy="110738"/>
          </a:xfrm>
          <a:prstGeom prst="rect">
            <a:avLst/>
          </a:prstGeom>
          <a:solidFill>
            <a:srgbClr val="DC91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8DA8DD3-0289-4392-8002-7DA54E720EFA}"/>
              </a:ext>
            </a:extLst>
          </p:cNvPr>
          <p:cNvSpPr txBox="1"/>
          <p:nvPr/>
        </p:nvSpPr>
        <p:spPr>
          <a:xfrm>
            <a:off x="11145491" y="3224838"/>
            <a:ext cx="3693062" cy="861774"/>
          </a:xfrm>
          <a:prstGeom prst="rect">
            <a:avLst/>
          </a:prstGeom>
          <a:noFill/>
        </p:spPr>
        <p:txBody>
          <a:bodyPr wrap="none" rtlCol="0">
            <a:spAutoFit/>
          </a:bodyPr>
          <a:lstStyle/>
          <a:p>
            <a:r>
              <a:rPr lang="en-US" sz="5000" b="1" spc="300">
                <a:solidFill>
                  <a:srgbClr val="122B30"/>
                </a:solidFill>
                <a:latin typeface="Minion Pro" panose="02040503050306020203" pitchFamily="18" charset="0"/>
              </a:rPr>
              <a:t>Supervisors</a:t>
            </a:r>
            <a:endParaRPr lang="en-ID" sz="5000" b="1" spc="300">
              <a:solidFill>
                <a:srgbClr val="122B30"/>
              </a:solidFill>
              <a:latin typeface="Minion Pro" panose="02040503050306020203" pitchFamily="18" charset="0"/>
            </a:endParaRPr>
          </a:p>
        </p:txBody>
      </p:sp>
      <p:sp>
        <p:nvSpPr>
          <p:cNvPr id="17" name="TextBox 16">
            <a:extLst>
              <a:ext uri="{FF2B5EF4-FFF2-40B4-BE49-F238E27FC236}">
                <a16:creationId xmlns:a16="http://schemas.microsoft.com/office/drawing/2014/main" id="{66176064-BA95-49A6-BE67-96B690997DFE}"/>
              </a:ext>
            </a:extLst>
          </p:cNvPr>
          <p:cNvSpPr txBox="1"/>
          <p:nvPr/>
        </p:nvSpPr>
        <p:spPr>
          <a:xfrm>
            <a:off x="11145491" y="4207281"/>
            <a:ext cx="58522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solidFill>
                  <a:schemeClr val="accent4">
                    <a:lumMod val="50000"/>
                  </a:schemeClr>
                </a:solidFill>
                <a:latin typeface="Lato" panose="020f0502020204030203" pitchFamily="34" charset="0"/>
                <a:ea typeface="Lato Light" panose="020f0502020204030203" pitchFamily="34" charset="0"/>
                <a:cs typeface="Lato Light" panose="020f0502020204030203" pitchFamily="34" charset="0"/>
              </a:rPr>
              <a:t>Dr. Mohamed Zedan</a:t>
            </a:r>
            <a:endParaRPr lang="en-US" sz="2000" b="1" spc="300">
              <a:solidFill>
                <a:schemeClr val="accent4">
                  <a:lumMod val="5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18" name="TextBox 17">
            <a:extLst>
              <a:ext uri="{FF2B5EF4-FFF2-40B4-BE49-F238E27FC236}">
                <a16:creationId xmlns:a16="http://schemas.microsoft.com/office/drawing/2014/main" id="{94079257-C716-46F2-9F95-B9671AB76766}"/>
              </a:ext>
            </a:extLst>
          </p:cNvPr>
          <p:cNvSpPr txBox="1"/>
          <p:nvPr/>
        </p:nvSpPr>
        <p:spPr>
          <a:xfrm>
            <a:off x="11145491" y="4728829"/>
            <a:ext cx="4666009" cy="690061"/>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1600">
                <a:latin typeface="Lato" panose="020f0502020204030203" pitchFamily="34" charset="0"/>
              </a:rPr>
              <a:t>Lecturer, Department of Information Technology at Egyptian E-Learning University (EELU)</a:t>
            </a:r>
            <a:endParaRPr lang="en-US" sz="1600">
              <a:latin typeface="Lato" panose="020f0502020204030203" pitchFamily="34" charset="0"/>
              <a:ea typeface="Lato Light" panose="020f0502020204030203" pitchFamily="34" charset="0"/>
              <a:cs typeface="Lato Light" panose="020f0502020204030203" pitchFamily="34" charset="0"/>
            </a:endParaRPr>
          </a:p>
        </p:txBody>
      </p:sp>
      <p:pic>
        <p:nvPicPr>
          <p:cNvPr id="4" name="عنصر نائب للصورة 3">
            <a:extLst>
              <a:ext uri="{FF2B5EF4-FFF2-40B4-BE49-F238E27FC236}">
                <a16:creationId xmlns:a16="http://schemas.microsoft.com/office/drawing/2014/main" id="{42C4D1C3-EECF-480C-9035-80F7F3601395}"/>
              </a:ext>
            </a:extLst>
          </p:cNvPr>
          <p:cNvPicPr>
            <a:picLocks noGrp="1" noChangeAspect="1"/>
          </p:cNvPicPr>
          <p:nvPr>
            <p:ph type="pic" sz="quarter" idx="10"/>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l="2757" t="5738" r="2340" b="5321"/>
          <a:stretch>
            <a:fillRect/>
          </a:stretch>
        </p:blipFill>
        <p:spPr>
          <a:xfrm>
            <a:off x="0" y="2491740"/>
            <a:ext cx="9834880" cy="5303520"/>
          </a:xfrm>
        </p:spPr>
      </p:pic>
      <p:sp>
        <p:nvSpPr>
          <p:cNvPr id="12" name="TextBox 16">
            <a:extLst>
              <a:ext uri="{FF2B5EF4-FFF2-40B4-BE49-F238E27FC236}">
                <a16:creationId xmlns:a16="http://schemas.microsoft.com/office/drawing/2014/main" id="{7AB6651D-A0D3-4D32-837B-41AD87FB37AB}"/>
              </a:ext>
            </a:extLst>
          </p:cNvPr>
          <p:cNvSpPr txBox="1"/>
          <p:nvPr/>
        </p:nvSpPr>
        <p:spPr>
          <a:xfrm>
            <a:off x="11145491" y="5539559"/>
            <a:ext cx="58522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solidFill>
                  <a:schemeClr val="accent4">
                    <a:lumMod val="50000"/>
                  </a:schemeClr>
                </a:solidFill>
                <a:latin typeface="Lato" panose="020f0502020204030203" pitchFamily="34" charset="0"/>
                <a:ea typeface="Lato Light" panose="020f0502020204030203" pitchFamily="34" charset="0"/>
                <a:cs typeface="Lato Light" panose="020f0502020204030203" pitchFamily="34" charset="0"/>
              </a:rPr>
              <a:t>Eng. Abd-Alrahman Mahmoud</a:t>
            </a:r>
          </a:p>
        </p:txBody>
      </p:sp>
      <p:sp>
        <p:nvSpPr>
          <p:cNvPr id="13" name="TextBox 17">
            <a:extLst>
              <a:ext uri="{FF2B5EF4-FFF2-40B4-BE49-F238E27FC236}">
                <a16:creationId xmlns:a16="http://schemas.microsoft.com/office/drawing/2014/main" id="{479048B5-1241-46BA-85B3-8D77D55DA3B5}"/>
              </a:ext>
            </a:extLst>
          </p:cNvPr>
          <p:cNvSpPr txBox="1"/>
          <p:nvPr/>
        </p:nvSpPr>
        <p:spPr>
          <a:xfrm>
            <a:off x="11145491" y="6061107"/>
            <a:ext cx="5313709" cy="690061"/>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1600">
                <a:latin typeface="Lato" panose="020f0502020204030203" pitchFamily="34" charset="0"/>
              </a:rPr>
              <a:t>Teacher Assistant, Department of Information Technology at Egyptian E-Learning University (EELU)</a:t>
            </a:r>
            <a:endParaRPr lang="en-US" sz="1600">
              <a:latin typeface="Lato"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552143860"/>
      </p:ext>
    </p:extLst>
  </p:cSld>
  <p:clrMapOvr>
    <a:masterClrMapping/>
  </p:clrMapOvr>
  <p:transition spd="med">
    <p:pull dir="u"/>
  </p:transition>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مجموعة 3">
            <a:extLst>
              <a:ext uri="{FF2B5EF4-FFF2-40B4-BE49-F238E27FC236}">
                <a16:creationId xmlns:a16="http://schemas.microsoft.com/office/drawing/2014/main" id="{5CCC6442-3939-44C9-850F-1C47DBAAF9D8}"/>
              </a:ext>
            </a:extLst>
          </p:cNvPr>
          <p:cNvGrpSpPr/>
          <p:nvPr/>
        </p:nvGrpSpPr>
        <p:grpSpPr>
          <a:xfrm>
            <a:off x="5556682" y="984250"/>
            <a:ext cx="6224980" cy="861774"/>
            <a:chOff x="5965404" y="984250"/>
            <a:chExt cx="6224980" cy="861774"/>
          </a:xfrm>
        </p:grpSpPr>
        <p:sp>
          <p:nvSpPr>
            <p:cNvPr id="46" name="TextBox 2">
              <a:extLst>
                <a:ext uri="{FF2B5EF4-FFF2-40B4-BE49-F238E27FC236}">
                  <a16:creationId xmlns:a16="http://schemas.microsoft.com/office/drawing/2014/main" id="{B6461A8B-CBD6-42E4-A38E-559F54638568}"/>
                </a:ext>
              </a:extLst>
            </p:cNvPr>
            <p:cNvSpPr txBox="1"/>
            <p:nvPr/>
          </p:nvSpPr>
          <p:spPr>
            <a:xfrm>
              <a:off x="6713565" y="984250"/>
              <a:ext cx="5476819" cy="861774"/>
            </a:xfrm>
            <a:prstGeom prst="rect">
              <a:avLst/>
            </a:prstGeom>
            <a:noFill/>
          </p:spPr>
          <p:txBody>
            <a:bodyPr wrap="none" rtlCol="0">
              <a:spAutoFit/>
            </a:bodyPr>
            <a:lstStyle/>
            <a:p>
              <a:pPr algn="ctr"/>
              <a:r>
                <a:rPr lang="en-US" sz="5000" b="1" spc="300">
                  <a:solidFill>
                    <a:schemeClr val="accent1">
                      <a:lumMod val="75000"/>
                    </a:schemeClr>
                  </a:solidFill>
                  <a:latin typeface="Minion Pro" panose="02040503050306020203" pitchFamily="18" charset="0"/>
                </a:rPr>
                <a:t>Technology Stack</a:t>
              </a:r>
              <a:endParaRPr lang="en-ID" sz="5000" b="1" spc="300">
                <a:solidFill>
                  <a:schemeClr val="accent1">
                    <a:lumMod val="75000"/>
                  </a:schemeClr>
                </a:solidFill>
                <a:latin typeface="Minion Pro" panose="02040503050306020203" pitchFamily="18" charset="0"/>
              </a:endParaRPr>
            </a:p>
          </p:txBody>
        </p:sp>
        <p:pic>
          <p:nvPicPr>
            <p:cNvPr id="3" name="صورة 2">
              <a:extLst>
                <a:ext uri="{FF2B5EF4-FFF2-40B4-BE49-F238E27FC236}">
                  <a16:creationId xmlns:a16="http://schemas.microsoft.com/office/drawing/2014/main" id="{DDB3AF4C-C16A-4C88-A596-FB7D1AEC66B4}"/>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tretch>
              <a:fillRect/>
            </a:stretch>
          </p:blipFill>
          <p:spPr>
            <a:xfrm>
              <a:off x="5965404" y="1069268"/>
              <a:ext cx="691738" cy="691738"/>
            </a:xfrm>
            <a:prstGeom prst="rect">
              <a:avLst/>
            </a:prstGeom>
          </p:spPr>
        </p:pic>
      </p:grpSp>
      <p:grpSp>
        <p:nvGrpSpPr>
          <p:cNvPr id="17" name="مجموعة 16">
            <a:extLst>
              <a:ext uri="{FF2B5EF4-FFF2-40B4-BE49-F238E27FC236}">
                <a16:creationId xmlns:a16="http://schemas.microsoft.com/office/drawing/2014/main" id="{86A5C666-03D1-4528-9B80-B961B91E9416}"/>
              </a:ext>
            </a:extLst>
          </p:cNvPr>
          <p:cNvGrpSpPr/>
          <p:nvPr/>
        </p:nvGrpSpPr>
        <p:grpSpPr>
          <a:xfrm>
            <a:off x="673586" y="3063966"/>
            <a:ext cx="3679326" cy="4610100"/>
            <a:chOff x="2363610" y="2853506"/>
            <a:chExt cx="3486150" cy="4610100"/>
          </a:xfrm>
        </p:grpSpPr>
        <p:sp>
          <p:nvSpPr>
            <p:cNvPr id="2" name="مستطيل: زوايا مستديرة 1">
              <a:extLst>
                <a:ext uri="{FF2B5EF4-FFF2-40B4-BE49-F238E27FC236}">
                  <a16:creationId xmlns:a16="http://schemas.microsoft.com/office/drawing/2014/main" id="{FB5315B4-9196-47A4-B1D9-47E65FB1B8B3}"/>
                </a:ext>
              </a:extLst>
            </p:cNvPr>
            <p:cNvSpPr/>
            <p:nvPr/>
          </p:nvSpPr>
          <p:spPr>
            <a:xfrm>
              <a:off x="2363610" y="2853506"/>
              <a:ext cx="3486150" cy="4610100"/>
            </a:xfrm>
            <a:prstGeom prst="roundRect">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مربع نص 42">
              <a:extLst>
                <a:ext uri="{FF2B5EF4-FFF2-40B4-BE49-F238E27FC236}">
                  <a16:creationId xmlns:a16="http://schemas.microsoft.com/office/drawing/2014/main" id="{8169E753-8BA7-45AF-BF1F-A998BF395150}"/>
                </a:ext>
              </a:extLst>
            </p:cNvPr>
            <p:cNvSpPr txBox="1"/>
            <p:nvPr/>
          </p:nvSpPr>
          <p:spPr>
            <a:xfrm>
              <a:off x="2379485" y="6923912"/>
              <a:ext cx="3454400" cy="393954"/>
            </a:xfrm>
            <a:prstGeom prst="rect">
              <a:avLst/>
            </a:prstGeom>
            <a:noFill/>
          </p:spPr>
          <p:txBody>
            <a:bodyPr wrap="square">
              <a:spAutoFit/>
            </a:bodyPr>
            <a:lstStyle/>
            <a:p>
              <a:pPr lvl="0" algn="ctr" rtl="0">
                <a:lnSpc>
                  <a:spcPct val="107000"/>
                </a:lnSpc>
                <a:spcAft>
                  <a:spcPts val="800"/>
                </a:spcAft>
              </a:pPr>
              <a:r>
                <a:rPr lang="en-US" sz="2000" b="1" spc="300">
                  <a:solidFill>
                    <a:schemeClr val="bg1"/>
                  </a:solidFill>
                  <a:latin typeface="Lato" panose="020f0502020204030203" pitchFamily="34" charset="0"/>
                </a:rPr>
                <a:t>UI/UX DESIGN</a:t>
              </a:r>
            </a:p>
          </p:txBody>
        </p:sp>
        <p:sp>
          <p:nvSpPr>
            <p:cNvPr id="45" name="مستطيل: زوايا مستديرة 44">
              <a:extLst>
                <a:ext uri="{FF2B5EF4-FFF2-40B4-BE49-F238E27FC236}">
                  <a16:creationId xmlns:a16="http://schemas.microsoft.com/office/drawing/2014/main" id="{AFB52CBC-D675-4010-AFC1-DE04EDC8114E}"/>
                </a:ext>
              </a:extLst>
            </p:cNvPr>
            <p:cNvSpPr/>
            <p:nvPr/>
          </p:nvSpPr>
          <p:spPr>
            <a:xfrm>
              <a:off x="2363610" y="2853506"/>
              <a:ext cx="3486150" cy="3924666"/>
            </a:xfrm>
            <a:prstGeom prst="roundRect">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مجموعة 47">
            <a:extLst>
              <a:ext uri="{FF2B5EF4-FFF2-40B4-BE49-F238E27FC236}">
                <a16:creationId xmlns:a16="http://schemas.microsoft.com/office/drawing/2014/main" id="{AFC3BEC8-2200-45F6-B35B-B266CAFB13E5}"/>
              </a:ext>
            </a:extLst>
          </p:cNvPr>
          <p:cNvGrpSpPr/>
          <p:nvPr/>
        </p:nvGrpSpPr>
        <p:grpSpPr>
          <a:xfrm>
            <a:off x="5088502" y="3063966"/>
            <a:ext cx="3679326" cy="4610100"/>
            <a:chOff x="2363610" y="2853506"/>
            <a:chExt cx="3486150" cy="4610100"/>
          </a:xfrm>
        </p:grpSpPr>
        <p:sp>
          <p:nvSpPr>
            <p:cNvPr id="49" name="مستطيل: زوايا مستديرة 48">
              <a:extLst>
                <a:ext uri="{FF2B5EF4-FFF2-40B4-BE49-F238E27FC236}">
                  <a16:creationId xmlns:a16="http://schemas.microsoft.com/office/drawing/2014/main" id="{AF832D0C-18FC-45EB-B500-1FCB1614BB99}"/>
                </a:ext>
              </a:extLst>
            </p:cNvPr>
            <p:cNvSpPr/>
            <p:nvPr/>
          </p:nvSpPr>
          <p:spPr>
            <a:xfrm>
              <a:off x="2363610" y="2853506"/>
              <a:ext cx="3486150" cy="4610100"/>
            </a:xfrm>
            <a:prstGeom prst="roundRect">
              <a:avLst/>
            </a:prstGeom>
            <a:solidFill>
              <a:schemeClr val="accent6"/>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مربع نص 60">
              <a:extLst>
                <a:ext uri="{FF2B5EF4-FFF2-40B4-BE49-F238E27FC236}">
                  <a16:creationId xmlns:a16="http://schemas.microsoft.com/office/drawing/2014/main" id="{260E8E88-7A44-47D8-BD4F-0018CB3CE035}"/>
                </a:ext>
              </a:extLst>
            </p:cNvPr>
            <p:cNvSpPr txBox="1"/>
            <p:nvPr/>
          </p:nvSpPr>
          <p:spPr>
            <a:xfrm>
              <a:off x="2379485" y="6923912"/>
              <a:ext cx="3454400" cy="393954"/>
            </a:xfrm>
            <a:prstGeom prst="rect">
              <a:avLst/>
            </a:prstGeom>
            <a:noFill/>
          </p:spPr>
          <p:txBody>
            <a:bodyPr wrap="square">
              <a:spAutoFit/>
            </a:bodyPr>
            <a:lstStyle/>
            <a:p>
              <a:pPr lvl="0" algn="ctr" rtl="0">
                <a:lnSpc>
                  <a:spcPct val="107000"/>
                </a:lnSpc>
                <a:spcAft>
                  <a:spcPts val="800"/>
                </a:spcAft>
              </a:pPr>
              <a:r>
                <a:rPr lang="en-US" sz="2000" b="1" spc="300">
                  <a:solidFill>
                    <a:schemeClr val="bg1"/>
                  </a:solidFill>
                  <a:latin typeface="Lato" panose="020f0502020204030203" pitchFamily="34" charset="0"/>
                </a:rPr>
                <a:t>Front End</a:t>
              </a:r>
            </a:p>
          </p:txBody>
        </p:sp>
        <p:sp>
          <p:nvSpPr>
            <p:cNvPr id="62" name="مستطيل: زوايا مستديرة 61">
              <a:extLst>
                <a:ext uri="{FF2B5EF4-FFF2-40B4-BE49-F238E27FC236}">
                  <a16:creationId xmlns:a16="http://schemas.microsoft.com/office/drawing/2014/main" id="{B6E33B2E-46F3-4A4E-B4AA-59C67BD78ECD}"/>
                </a:ext>
              </a:extLst>
            </p:cNvPr>
            <p:cNvSpPr/>
            <p:nvPr/>
          </p:nvSpPr>
          <p:spPr>
            <a:xfrm>
              <a:off x="2363610" y="2853506"/>
              <a:ext cx="3486150" cy="3924666"/>
            </a:xfrm>
            <a:prstGeom prst="roundRect">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مجموعة 62">
            <a:extLst>
              <a:ext uri="{FF2B5EF4-FFF2-40B4-BE49-F238E27FC236}">
                <a16:creationId xmlns:a16="http://schemas.microsoft.com/office/drawing/2014/main" id="{B2C4980D-8785-4BD5-A45C-4ED1DC3AE8CA}"/>
              </a:ext>
            </a:extLst>
          </p:cNvPr>
          <p:cNvGrpSpPr/>
          <p:nvPr/>
        </p:nvGrpSpPr>
        <p:grpSpPr>
          <a:xfrm>
            <a:off x="9503418" y="3063966"/>
            <a:ext cx="3679326" cy="4610100"/>
            <a:chOff x="2363610" y="2853506"/>
            <a:chExt cx="3486150" cy="4610100"/>
          </a:xfrm>
        </p:grpSpPr>
        <p:sp>
          <p:nvSpPr>
            <p:cNvPr id="65" name="مستطيل: زوايا مستديرة 64">
              <a:extLst>
                <a:ext uri="{FF2B5EF4-FFF2-40B4-BE49-F238E27FC236}">
                  <a16:creationId xmlns:a16="http://schemas.microsoft.com/office/drawing/2014/main" id="{101D0342-ECCC-4AD6-BB41-BB53B61AAB48}"/>
                </a:ext>
              </a:extLst>
            </p:cNvPr>
            <p:cNvSpPr/>
            <p:nvPr/>
          </p:nvSpPr>
          <p:spPr>
            <a:xfrm>
              <a:off x="2363610" y="2853506"/>
              <a:ext cx="3486150" cy="4610100"/>
            </a:xfrm>
            <a:prstGeom prst="roundRect">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مربع نص 65">
              <a:extLst>
                <a:ext uri="{FF2B5EF4-FFF2-40B4-BE49-F238E27FC236}">
                  <a16:creationId xmlns:a16="http://schemas.microsoft.com/office/drawing/2014/main" id="{FEC784B0-A48A-4FA6-A177-578F479EA2AB}"/>
                </a:ext>
              </a:extLst>
            </p:cNvPr>
            <p:cNvSpPr txBox="1"/>
            <p:nvPr/>
          </p:nvSpPr>
          <p:spPr>
            <a:xfrm>
              <a:off x="2379485" y="6923912"/>
              <a:ext cx="3454400" cy="393954"/>
            </a:xfrm>
            <a:prstGeom prst="rect">
              <a:avLst/>
            </a:prstGeom>
            <a:noFill/>
          </p:spPr>
          <p:txBody>
            <a:bodyPr wrap="square">
              <a:spAutoFit/>
            </a:bodyPr>
            <a:lstStyle/>
            <a:p>
              <a:pPr lvl="0" algn="ctr" rtl="0">
                <a:lnSpc>
                  <a:spcPct val="107000"/>
                </a:lnSpc>
                <a:spcAft>
                  <a:spcPts val="800"/>
                </a:spcAft>
              </a:pPr>
              <a:r>
                <a:rPr lang="en-US" sz="2000" b="1" spc="300">
                  <a:solidFill>
                    <a:schemeClr val="bg1"/>
                  </a:solidFill>
                  <a:latin typeface="Lato" panose="020f0502020204030203" pitchFamily="34" charset="0"/>
                </a:rPr>
                <a:t>Back End</a:t>
              </a:r>
            </a:p>
          </p:txBody>
        </p:sp>
        <p:sp>
          <p:nvSpPr>
            <p:cNvPr id="68" name="مستطيل: زوايا مستديرة 67">
              <a:extLst>
                <a:ext uri="{FF2B5EF4-FFF2-40B4-BE49-F238E27FC236}">
                  <a16:creationId xmlns:a16="http://schemas.microsoft.com/office/drawing/2014/main" id="{49E31F29-9ABE-4991-9E84-86072BF70B98}"/>
                </a:ext>
              </a:extLst>
            </p:cNvPr>
            <p:cNvSpPr/>
            <p:nvPr/>
          </p:nvSpPr>
          <p:spPr>
            <a:xfrm>
              <a:off x="2363610" y="2853506"/>
              <a:ext cx="3486150" cy="3924666"/>
            </a:xfrm>
            <a:prstGeom prst="roundRect">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مجموعة 74">
            <a:extLst>
              <a:ext uri="{FF2B5EF4-FFF2-40B4-BE49-F238E27FC236}">
                <a16:creationId xmlns:a16="http://schemas.microsoft.com/office/drawing/2014/main" id="{4F1EE54C-B304-49A4-8A98-696931BC823F}"/>
              </a:ext>
            </a:extLst>
          </p:cNvPr>
          <p:cNvGrpSpPr/>
          <p:nvPr/>
        </p:nvGrpSpPr>
        <p:grpSpPr>
          <a:xfrm>
            <a:off x="13918333" y="3063966"/>
            <a:ext cx="3679326" cy="4610100"/>
            <a:chOff x="2363610" y="2853506"/>
            <a:chExt cx="3486150" cy="4610100"/>
          </a:xfrm>
        </p:grpSpPr>
        <p:sp>
          <p:nvSpPr>
            <p:cNvPr id="76" name="مستطيل: زوايا مستديرة 75">
              <a:extLst>
                <a:ext uri="{FF2B5EF4-FFF2-40B4-BE49-F238E27FC236}">
                  <a16:creationId xmlns:a16="http://schemas.microsoft.com/office/drawing/2014/main" id="{BF3BF151-1373-49DC-A2ED-B831D36EC756}"/>
                </a:ext>
              </a:extLst>
            </p:cNvPr>
            <p:cNvSpPr/>
            <p:nvPr/>
          </p:nvSpPr>
          <p:spPr>
            <a:xfrm>
              <a:off x="2363610" y="2853506"/>
              <a:ext cx="3486150" cy="4610100"/>
            </a:xfrm>
            <a:prstGeom prst="roundRect">
              <a:avLst/>
            </a:prstGeom>
            <a:solidFill>
              <a:schemeClr val="accent5"/>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مربع نص 76">
              <a:extLst>
                <a:ext uri="{FF2B5EF4-FFF2-40B4-BE49-F238E27FC236}">
                  <a16:creationId xmlns:a16="http://schemas.microsoft.com/office/drawing/2014/main" id="{65B4B960-4C12-48B5-8A99-B9707D81B99E}"/>
                </a:ext>
              </a:extLst>
            </p:cNvPr>
            <p:cNvSpPr txBox="1"/>
            <p:nvPr/>
          </p:nvSpPr>
          <p:spPr>
            <a:xfrm>
              <a:off x="2379485" y="6845285"/>
              <a:ext cx="3454400" cy="597151"/>
            </a:xfrm>
            <a:prstGeom prst="rect">
              <a:avLst/>
            </a:prstGeom>
            <a:noFill/>
          </p:spPr>
          <p:txBody>
            <a:bodyPr wrap="square">
              <a:spAutoFit/>
            </a:bodyPr>
            <a:lstStyle/>
            <a:p>
              <a:pPr lvl="0" algn="ctr" rtl="0">
                <a:lnSpc>
                  <a:spcPct val="107000"/>
                </a:lnSpc>
                <a:spcAft>
                  <a:spcPts val="800"/>
                </a:spcAft>
              </a:pPr>
              <a:r>
                <a:rPr lang="en-US" sz="1600" b="1" spc="300">
                  <a:solidFill>
                    <a:schemeClr val="bg1"/>
                  </a:solidFill>
                  <a:latin typeface="Lato" panose="020f0502020204030203" pitchFamily="34" charset="0"/>
                </a:rPr>
                <a:t>Cloud Services / Hosting</a:t>
              </a:r>
            </a:p>
          </p:txBody>
        </p:sp>
        <p:sp>
          <p:nvSpPr>
            <p:cNvPr id="79" name="مستطيل: زوايا مستديرة 78">
              <a:extLst>
                <a:ext uri="{FF2B5EF4-FFF2-40B4-BE49-F238E27FC236}">
                  <a16:creationId xmlns:a16="http://schemas.microsoft.com/office/drawing/2014/main" id="{5418C564-9B89-4071-8397-685D4DCC757C}"/>
                </a:ext>
              </a:extLst>
            </p:cNvPr>
            <p:cNvSpPr/>
            <p:nvPr/>
          </p:nvSpPr>
          <p:spPr>
            <a:xfrm>
              <a:off x="2363610" y="2853506"/>
              <a:ext cx="3486150" cy="3924666"/>
            </a:xfrm>
            <a:prstGeom prst="roundRect">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رسم 20">
            <a:extLst>
              <a:ext uri="{FF2B5EF4-FFF2-40B4-BE49-F238E27FC236}">
                <a16:creationId xmlns:a16="http://schemas.microsoft.com/office/drawing/2014/main" id="{D9B4A264-FD58-4899-B337-A6A5051849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938" y="3816859"/>
            <a:ext cx="2504621" cy="2504621"/>
          </a:xfrm>
          <a:prstGeom prst="rect">
            <a:avLst/>
          </a:prstGeom>
        </p:spPr>
      </p:pic>
      <p:pic>
        <p:nvPicPr>
          <p:cNvPr id="23" name="رسم 22">
            <a:extLst>
              <a:ext uri="{FF2B5EF4-FFF2-40B4-BE49-F238E27FC236}">
                <a16:creationId xmlns:a16="http://schemas.microsoft.com/office/drawing/2014/main" id="{79366C16-F20D-4E7A-8DDF-79F685CC42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4286" r="14295"/>
          <a:stretch>
            <a:fillRect/>
          </a:stretch>
        </p:blipFill>
        <p:spPr>
          <a:xfrm>
            <a:off x="5741861" y="3684606"/>
            <a:ext cx="899883" cy="1260000"/>
          </a:xfrm>
          <a:prstGeom prst="rect">
            <a:avLst/>
          </a:prstGeom>
        </p:spPr>
      </p:pic>
      <p:pic>
        <p:nvPicPr>
          <p:cNvPr id="26" name="رسم 25">
            <a:extLst>
              <a:ext uri="{FF2B5EF4-FFF2-40B4-BE49-F238E27FC236}">
                <a16:creationId xmlns:a16="http://schemas.microsoft.com/office/drawing/2014/main" id="{A9E44BE9-2542-4A94-8B10-34E763AB38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4527" y="3683027"/>
            <a:ext cx="900000" cy="1263158"/>
          </a:xfrm>
          <a:prstGeom prst="rect">
            <a:avLst/>
          </a:prstGeom>
        </p:spPr>
      </p:pic>
      <p:pic>
        <p:nvPicPr>
          <p:cNvPr id="29" name="رسم 28">
            <a:extLst>
              <a:ext uri="{FF2B5EF4-FFF2-40B4-BE49-F238E27FC236}">
                <a16:creationId xmlns:a16="http://schemas.microsoft.com/office/drawing/2014/main" id="{D1092ED4-DD92-4B53-AE33-8CEFB44609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24527" y="5403066"/>
            <a:ext cx="1080000" cy="935725"/>
          </a:xfrm>
          <a:prstGeom prst="rect">
            <a:avLst/>
          </a:prstGeom>
        </p:spPr>
      </p:pic>
      <p:pic>
        <p:nvPicPr>
          <p:cNvPr id="31" name="رسم 30">
            <a:extLst>
              <a:ext uri="{FF2B5EF4-FFF2-40B4-BE49-F238E27FC236}">
                <a16:creationId xmlns:a16="http://schemas.microsoft.com/office/drawing/2014/main" id="{E9449F6A-F69B-4D83-8F31-B583CE651A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1802" y="5286545"/>
            <a:ext cx="1080000" cy="1168767"/>
          </a:xfrm>
          <a:prstGeom prst="rect">
            <a:avLst/>
          </a:prstGeom>
        </p:spPr>
      </p:pic>
      <p:pic>
        <p:nvPicPr>
          <p:cNvPr id="36" name="رسم 35">
            <a:extLst>
              <a:ext uri="{FF2B5EF4-FFF2-40B4-BE49-F238E27FC236}">
                <a16:creationId xmlns:a16="http://schemas.microsoft.com/office/drawing/2014/main" id="{59FA137A-EB00-414B-AED8-6B2A05EC9A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40552" y="4473710"/>
            <a:ext cx="2205058" cy="1190918"/>
          </a:xfrm>
          <a:prstGeom prst="rect">
            <a:avLst/>
          </a:prstGeom>
        </p:spPr>
      </p:pic>
      <p:pic>
        <p:nvPicPr>
          <p:cNvPr id="40" name="صورة 39">
            <a:extLst>
              <a:ext uri="{FF2B5EF4-FFF2-40B4-BE49-F238E27FC236}">
                <a16:creationId xmlns:a16="http://schemas.microsoft.com/office/drawing/2014/main" id="{C1AAE008-997E-4ADA-80DC-ED6CFD1C87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54017" y="4456017"/>
            <a:ext cx="2189831" cy="1226305"/>
          </a:xfrm>
          <a:prstGeom prst="rect">
            <a:avLst/>
          </a:prstGeom>
        </p:spPr>
      </p:pic>
    </p:spTree>
    <p:extLst>
      <p:ext uri="{BB962C8B-B14F-4D97-AF65-F5344CB8AC3E}">
        <p14:creationId xmlns:p14="http://schemas.microsoft.com/office/powerpoint/2010/main" val="333204210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2"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anim calcmode="lin" valueType="num">
                                      <p:cBhvr>
                                        <p:cTn id="20" dur="500" fill="hold"/>
                                        <p:tgtEl>
                                          <p:spTgt spid="48"/>
                                        </p:tgtEl>
                                        <p:attrNameLst>
                                          <p:attrName>ppt_x</p:attrName>
                                        </p:attrNameLst>
                                      </p:cBhvr>
                                      <p:tavLst>
                                        <p:tav tm="0">
                                          <p:val>
                                            <p:strVal val="#ppt_x"/>
                                          </p:val>
                                        </p:tav>
                                        <p:tav tm="100000">
                                          <p:val>
                                            <p:strVal val="#ppt_x"/>
                                          </p:val>
                                        </p:tav>
                                      </p:tavLst>
                                    </p:anim>
                                    <p:anim calcmode="lin" valueType="num">
                                      <p:cBhvr>
                                        <p:cTn id="21" dur="500" fill="hold"/>
                                        <p:tgtEl>
                                          <p:spTgt spid="48"/>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2" presetClass="entr" presetSubtype="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anim calcmode="lin" valueType="num">
                                      <p:cBhvr>
                                        <p:cTn id="26" dur="500" fill="hold"/>
                                        <p:tgtEl>
                                          <p:spTgt spid="63"/>
                                        </p:tgtEl>
                                        <p:attrNameLst>
                                          <p:attrName>ppt_x</p:attrName>
                                        </p:attrNameLst>
                                      </p:cBhvr>
                                      <p:tavLst>
                                        <p:tav tm="0">
                                          <p:val>
                                            <p:strVal val="#ppt_x"/>
                                          </p:val>
                                        </p:tav>
                                        <p:tav tm="100000">
                                          <p:val>
                                            <p:strVal val="#ppt_x"/>
                                          </p:val>
                                        </p:tav>
                                      </p:tavLst>
                                    </p:anim>
                                    <p:anim calcmode="lin" valueType="num">
                                      <p:cBhvr>
                                        <p:cTn id="27" dur="500" fill="hold"/>
                                        <p:tgtEl>
                                          <p:spTgt spid="63"/>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2" presetClass="entr" presetSubtype="0" fill="hold"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anim calcmode="lin" valueType="num">
                                      <p:cBhvr>
                                        <p:cTn id="32" dur="500" fill="hold"/>
                                        <p:tgtEl>
                                          <p:spTgt spid="75"/>
                                        </p:tgtEl>
                                        <p:attrNameLst>
                                          <p:attrName>ppt_x</p:attrName>
                                        </p:attrNameLst>
                                      </p:cBhvr>
                                      <p:tavLst>
                                        <p:tav tm="0">
                                          <p:val>
                                            <p:strVal val="#ppt_x"/>
                                          </p:val>
                                        </p:tav>
                                        <p:tav tm="100000">
                                          <p:val>
                                            <p:strVal val="#ppt_x"/>
                                          </p:val>
                                        </p:tav>
                                      </p:tavLst>
                                    </p:anim>
                                    <p:anim calcmode="lin" valueType="num">
                                      <p:cBhvr>
                                        <p:cTn id="3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cond evt="onBegin" delay="0">
                          <p:tn val="33"/>
                        </p:cond>
                      </p:stCondLst>
                      <p:childTnLst>
                        <p:par>
                          <p:cTn id="35" fill="hold" nodeType="afterGroup">
                            <p:stCondLst>
                              <p:cond delay="0"/>
                            </p:stCondLst>
                            <p:childTnLst>
                              <p:par>
                                <p:cTn id="36" presetID="53"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nodeType="clickPar">
                      <p:stCondLst>
                        <p:cond delay="indefinite"/>
                        <p:cond evt="onBegin" delay="0">
                          <p:tn val="40"/>
                        </p:cond>
                      </p:stCondLst>
                      <p:childTnLst>
                        <p:par>
                          <p:cTn id="42" fill="hold" nodeType="afterGroup">
                            <p:stCondLst>
                              <p:cond delay="0"/>
                            </p:stCondLst>
                            <p:childTnLst>
                              <p:par>
                                <p:cTn id="43" presetID="53"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childTnLst>
                          </p:cTn>
                        </p:par>
                        <p:par>
                          <p:cTn id="48" fill="hold" nodeType="afterGroup">
                            <p:stCondLst>
                              <p:cond delay="500"/>
                            </p:stCondLst>
                            <p:childTnLst>
                              <p:par>
                                <p:cTn id="49" presetID="53" presetClass="entr" presetSubtype="0"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childTnLst>
                          </p:cTn>
                        </p:par>
                        <p:par>
                          <p:cTn id="54" fill="hold" nodeType="afterGroup">
                            <p:stCondLst>
                              <p:cond delay="1000"/>
                            </p:stCondLst>
                            <p:childTnLst>
                              <p:par>
                                <p:cTn id="55" presetID="53" presetClass="entr" presetSubtype="0"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ppt_w</p:attrName>
                                        </p:attrNameLst>
                                      </p:cBhvr>
                                      <p:tavLst>
                                        <p:tav tm="0">
                                          <p:val>
                                            <p:fltVal val="0"/>
                                          </p:val>
                                        </p:tav>
                                        <p:tav tm="100000">
                                          <p:val>
                                            <p:strVal val="#ppt_w"/>
                                          </p:val>
                                        </p:tav>
                                      </p:tavLst>
                                    </p:anim>
                                    <p:anim calcmode="lin" valueType="num">
                                      <p:cBhvr>
                                        <p:cTn id="58" dur="500" fill="hold"/>
                                        <p:tgtEl>
                                          <p:spTgt spid="31"/>
                                        </p:tgtEl>
                                        <p:attrNameLst>
                                          <p:attrName>ppt_h</p:attrName>
                                        </p:attrNameLst>
                                      </p:cBhvr>
                                      <p:tavLst>
                                        <p:tav tm="0">
                                          <p:val>
                                            <p:fltVal val="0"/>
                                          </p:val>
                                        </p:tav>
                                        <p:tav tm="100000">
                                          <p:val>
                                            <p:strVal val="#ppt_h"/>
                                          </p:val>
                                        </p:tav>
                                      </p:tavLst>
                                    </p:anim>
                                    <p:animEffect transition="in" filter="fade">
                                      <p:cBhvr>
                                        <p:cTn id="59" dur="500"/>
                                        <p:tgtEl>
                                          <p:spTgt spid="31"/>
                                        </p:tgtEl>
                                      </p:cBhvr>
                                    </p:animEffect>
                                  </p:childTnLst>
                                </p:cTn>
                              </p:par>
                            </p:childTnLst>
                          </p:cTn>
                        </p:par>
                        <p:par>
                          <p:cTn id="60" fill="hold" nodeType="afterGroup">
                            <p:stCondLst>
                              <p:cond delay="1500"/>
                            </p:stCondLst>
                            <p:childTnLst>
                              <p:par>
                                <p:cTn id="61" presetID="53"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Effect transition="in" filter="fade">
                                      <p:cBhvr>
                                        <p:cTn id="65" dur="500"/>
                                        <p:tgtEl>
                                          <p:spTgt spid="29"/>
                                        </p:tgtEl>
                                      </p:cBhvr>
                                    </p:animEffect>
                                  </p:childTnLst>
                                </p:cTn>
                              </p:par>
                            </p:childTnLst>
                          </p:cTn>
                        </p:par>
                      </p:childTnLst>
                    </p:cTn>
                  </p:par>
                  <p:par>
                    <p:cTn id="66" fill="hold" nodeType="clickPar">
                      <p:stCondLst>
                        <p:cond delay="indefinite"/>
                        <p:cond evt="onBegin" delay="0">
                          <p:tn val="65"/>
                        </p:cond>
                      </p:stCondLst>
                      <p:childTnLst>
                        <p:par>
                          <p:cTn id="67" fill="hold" nodeType="afterGroup">
                            <p:stCondLst>
                              <p:cond delay="0"/>
                            </p:stCondLst>
                            <p:childTnLst>
                              <p:par>
                                <p:cTn id="68" presetID="53" presetClass="entr" presetSubtype="0"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childTnLst>
                                </p:cTn>
                              </p:par>
                            </p:childTnLst>
                          </p:cTn>
                        </p:par>
                      </p:childTnLst>
                    </p:cTn>
                  </p:par>
                  <p:par>
                    <p:cTn id="73" fill="hold" nodeType="clickPar">
                      <p:stCondLst>
                        <p:cond delay="indefinite"/>
                        <p:cond evt="onBegin" delay="0">
                          <p:tn val="72"/>
                        </p:cond>
                      </p:stCondLst>
                      <p:childTnLst>
                        <p:par>
                          <p:cTn id="74" fill="hold" nodeType="afterGroup">
                            <p:stCondLst>
                              <p:cond delay="0"/>
                            </p:stCondLst>
                            <p:childTnLst>
                              <p:par>
                                <p:cTn id="75" presetID="53" presetClass="entr" presetSubtype="0"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p:cTn id="77" dur="500" fill="hold"/>
                                        <p:tgtEl>
                                          <p:spTgt spid="40"/>
                                        </p:tgtEl>
                                        <p:attrNameLst>
                                          <p:attrName>ppt_w</p:attrName>
                                        </p:attrNameLst>
                                      </p:cBhvr>
                                      <p:tavLst>
                                        <p:tav tm="0">
                                          <p:val>
                                            <p:fltVal val="0"/>
                                          </p:val>
                                        </p:tav>
                                        <p:tav tm="100000">
                                          <p:val>
                                            <p:strVal val="#ppt_w"/>
                                          </p:val>
                                        </p:tav>
                                      </p:tavLst>
                                    </p:anim>
                                    <p:anim calcmode="lin" valueType="num">
                                      <p:cBhvr>
                                        <p:cTn id="78" dur="500" fill="hold"/>
                                        <p:tgtEl>
                                          <p:spTgt spid="40"/>
                                        </p:tgtEl>
                                        <p:attrNameLst>
                                          <p:attrName>ppt_h</p:attrName>
                                        </p:attrNameLst>
                                      </p:cBhvr>
                                      <p:tavLst>
                                        <p:tav tm="0">
                                          <p:val>
                                            <p:fltVal val="0"/>
                                          </p:val>
                                        </p:tav>
                                        <p:tav tm="100000">
                                          <p:val>
                                            <p:strVal val="#ppt_h"/>
                                          </p:val>
                                        </p:tav>
                                      </p:tavLst>
                                    </p:anim>
                                    <p:animEffect transition="in" filter="fade">
                                      <p:cBhvr>
                                        <p:cTn id="7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19" name="مجموعة 18">
            <a:extLst>
              <a:ext uri="{FF2B5EF4-FFF2-40B4-BE49-F238E27FC236}">
                <a16:creationId xmlns:a16="http://schemas.microsoft.com/office/drawing/2014/main" id="{E23B24BF-778D-46A3-A238-70F2EEB04666}"/>
              </a:ext>
            </a:extLst>
          </p:cNvPr>
          <p:cNvGrpSpPr/>
          <p:nvPr/>
        </p:nvGrpSpPr>
        <p:grpSpPr>
          <a:xfrm>
            <a:off x="8768080" y="2739111"/>
            <a:ext cx="7467600" cy="7547889"/>
            <a:chOff x="8768080" y="2739111"/>
            <a:chExt cx="7467600" cy="7547889"/>
          </a:xfrm>
        </p:grpSpPr>
        <p:cxnSp>
          <p:nvCxnSpPr>
            <p:cNvPr id="3" name="Straight Connector 2">
              <a:extLst>
                <a:ext uri="{FF2B5EF4-FFF2-40B4-BE49-F238E27FC236}">
                  <a16:creationId xmlns:a16="http://schemas.microsoft.com/office/drawing/2014/main" id="{0C476A88-926C-4EC9-8169-52A8679006B3}"/>
                </a:ext>
              </a:extLst>
            </p:cNvPr>
            <p:cNvCxnSpPr/>
            <p:nvPr/>
          </p:nvCxnSpPr>
          <p:spPr>
            <a:xfrm flipH="1">
              <a:off x="9144000" y="3860800"/>
              <a:ext cx="0" cy="642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D9BD8AA1-C986-423A-9665-E3D832D64350}"/>
                </a:ext>
              </a:extLst>
            </p:cNvPr>
            <p:cNvGrpSpPr/>
            <p:nvPr/>
          </p:nvGrpSpPr>
          <p:grpSpPr>
            <a:xfrm>
              <a:off x="8768080" y="3095263"/>
              <a:ext cx="751840" cy="751840"/>
              <a:chOff x="8768080" y="3095263"/>
              <a:chExt cx="751840" cy="751840"/>
            </a:xfrm>
          </p:grpSpPr>
          <p:sp>
            <p:nvSpPr>
              <p:cNvPr id="5" name="Rectangle: Rounded Corners 4">
                <a:extLst>
                  <a:ext uri="{FF2B5EF4-FFF2-40B4-BE49-F238E27FC236}">
                    <a16:creationId xmlns:a16="http://schemas.microsoft.com/office/drawing/2014/main" id="{92DA708C-965D-464F-91A1-14CFFE94EFB0}"/>
                  </a:ext>
                </a:extLst>
              </p:cNvPr>
              <p:cNvSpPr/>
              <p:nvPr/>
            </p:nvSpPr>
            <p:spPr>
              <a:xfrm rot="2700000">
                <a:off x="8768080" y="3095263"/>
                <a:ext cx="751840" cy="7518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utoShape 59">
                <a:extLst>
                  <a:ext uri="{FF2B5EF4-FFF2-40B4-BE49-F238E27FC236}">
                    <a16:creationId xmlns:a16="http://schemas.microsoft.com/office/drawing/2014/main" id="{B5A10446-F7FE-4EC5-9B51-1D1AD109C96B}"/>
                  </a:ext>
                </a:extLst>
              </p:cNvPr>
              <p:cNvSpPr/>
              <p:nvPr/>
            </p:nvSpPr>
            <p:spPr bwMode="auto">
              <a:xfrm>
                <a:off x="8913203" y="3281350"/>
                <a:ext cx="380314" cy="379666"/>
              </a:xfrm>
              <a:custGeom>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grpSp>
        <p:grpSp>
          <p:nvGrpSpPr>
            <p:cNvPr id="47" name="Group 46">
              <a:extLst>
                <a:ext uri="{FF2B5EF4-FFF2-40B4-BE49-F238E27FC236}">
                  <a16:creationId xmlns:a16="http://schemas.microsoft.com/office/drawing/2014/main" id="{C494C61C-3EB0-4200-BBB1-1BFEAB2D52DD}"/>
                </a:ext>
              </a:extLst>
            </p:cNvPr>
            <p:cNvGrpSpPr/>
            <p:nvPr/>
          </p:nvGrpSpPr>
          <p:grpSpPr>
            <a:xfrm>
              <a:off x="8768080" y="6768987"/>
              <a:ext cx="751840" cy="751840"/>
              <a:chOff x="8768080" y="6768987"/>
              <a:chExt cx="751840" cy="751840"/>
            </a:xfrm>
          </p:grpSpPr>
          <p:sp>
            <p:nvSpPr>
              <p:cNvPr id="6" name="Rectangle: Rounded Corners 5">
                <a:extLst>
                  <a:ext uri="{FF2B5EF4-FFF2-40B4-BE49-F238E27FC236}">
                    <a16:creationId xmlns:a16="http://schemas.microsoft.com/office/drawing/2014/main" id="{C4D71FF6-67BD-48AB-A61D-D13621ED7318}"/>
                  </a:ext>
                </a:extLst>
              </p:cNvPr>
              <p:cNvSpPr/>
              <p:nvPr/>
            </p:nvSpPr>
            <p:spPr>
              <a:xfrm rot="2700000">
                <a:off x="8768080" y="6768987"/>
                <a:ext cx="751840" cy="751840"/>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AutoShape 29">
                <a:extLst>
                  <a:ext uri="{FF2B5EF4-FFF2-40B4-BE49-F238E27FC236}">
                    <a16:creationId xmlns:a16="http://schemas.microsoft.com/office/drawing/2014/main" id="{D974C1C8-9A88-4C52-A36D-AE19A2EE1EB4}"/>
                  </a:ext>
                </a:extLst>
              </p:cNvPr>
              <p:cNvSpPr/>
              <p:nvPr/>
            </p:nvSpPr>
            <p:spPr bwMode="auto">
              <a:xfrm>
                <a:off x="8933523" y="6972922"/>
                <a:ext cx="379666" cy="343970"/>
              </a:xfrm>
              <a:custGeom>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accent2"/>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grpSp>
        <p:sp>
          <p:nvSpPr>
            <p:cNvPr id="27" name="TextBox 26">
              <a:extLst>
                <a:ext uri="{FF2B5EF4-FFF2-40B4-BE49-F238E27FC236}">
                  <a16:creationId xmlns:a16="http://schemas.microsoft.com/office/drawing/2014/main" id="{620453CE-4742-4E5B-B891-0A432CE45C19}"/>
                </a:ext>
              </a:extLst>
            </p:cNvPr>
            <p:cNvSpPr txBox="1"/>
            <p:nvPr/>
          </p:nvSpPr>
          <p:spPr>
            <a:xfrm>
              <a:off x="10383463" y="3199845"/>
              <a:ext cx="5852217" cy="862544"/>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Determine platform requirements and initial research</a:t>
              </a:r>
            </a:p>
          </p:txBody>
        </p:sp>
        <p:sp>
          <p:nvSpPr>
            <p:cNvPr id="29" name="TextBox 28">
              <a:extLst>
                <a:ext uri="{FF2B5EF4-FFF2-40B4-BE49-F238E27FC236}">
                  <a16:creationId xmlns:a16="http://schemas.microsoft.com/office/drawing/2014/main" id="{EC644FC3-DD7B-4F58-BB98-CDC6EB45888B}"/>
                </a:ext>
              </a:extLst>
            </p:cNvPr>
            <p:cNvSpPr txBox="1"/>
            <p:nvPr/>
          </p:nvSpPr>
          <p:spPr>
            <a:xfrm>
              <a:off x="10383463" y="6916013"/>
              <a:ext cx="5852217" cy="862544"/>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Prepare the initial platform plan and begin detailed research</a:t>
              </a:r>
            </a:p>
          </p:txBody>
        </p:sp>
        <p:sp>
          <p:nvSpPr>
            <p:cNvPr id="43" name="TextBox 42">
              <a:extLst>
                <a:ext uri="{FF2B5EF4-FFF2-40B4-BE49-F238E27FC236}">
                  <a16:creationId xmlns:a16="http://schemas.microsoft.com/office/drawing/2014/main" id="{DBA342F4-F503-456C-9B9E-B06BECD52DA4}"/>
                </a:ext>
              </a:extLst>
            </p:cNvPr>
            <p:cNvSpPr txBox="1"/>
            <p:nvPr/>
          </p:nvSpPr>
          <p:spPr>
            <a:xfrm>
              <a:off x="10383463" y="2739111"/>
              <a:ext cx="213238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(01-02)</a:t>
              </a:r>
            </a:p>
          </p:txBody>
        </p:sp>
        <p:sp>
          <p:nvSpPr>
            <p:cNvPr id="45" name="TextBox 44">
              <a:extLst>
                <a:ext uri="{FF2B5EF4-FFF2-40B4-BE49-F238E27FC236}">
                  <a16:creationId xmlns:a16="http://schemas.microsoft.com/office/drawing/2014/main" id="{755C5273-5A00-4405-A9ED-5FC2DC40D894}"/>
                </a:ext>
              </a:extLst>
            </p:cNvPr>
            <p:cNvSpPr txBox="1"/>
            <p:nvPr/>
          </p:nvSpPr>
          <p:spPr>
            <a:xfrm>
              <a:off x="10383463" y="6391831"/>
              <a:ext cx="287533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(03-04)</a:t>
              </a:r>
            </a:p>
          </p:txBody>
        </p:sp>
      </p:grpSp>
      <p:pic>
        <p:nvPicPr>
          <p:cNvPr id="13" name="عنصر نائب للصورة 12">
            <a:extLst>
              <a:ext uri="{FF2B5EF4-FFF2-40B4-BE49-F238E27FC236}">
                <a16:creationId xmlns:a16="http://schemas.microsoft.com/office/drawing/2014/main" id="{55FBA11D-DD87-4C06-90F5-1C844008F75C}"/>
              </a:ext>
            </a:extLst>
          </p:cNvPr>
          <p:cNvPicPr>
            <a:picLocks noGrp="1" noChangeAspect="1"/>
          </p:cNvPicPr>
          <p:nvPr>
            <p:ph type="pic" sz="quarter" idx="11"/>
          </p:nvPr>
        </p:nvPicPr>
        <p:blipFill>
          <a:blip r:embed="rId2">
            <a:duotone>
              <a:prstClr val="black"/>
              <a:schemeClr val="accent3">
                <a:tint val="45000"/>
                <a:satMod val="400000"/>
              </a:schemeClr>
            </a:duotone>
            <a:alphaModFix amt="85000"/>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1666" b="10098"/>
          <a:stretch>
            <a:fillRect/>
          </a:stretch>
        </p:blipFill>
        <p:spPr>
          <a:xfrm>
            <a:off x="1497013" y="1981200"/>
            <a:ext cx="5730875" cy="7585075"/>
          </a:xfrm>
        </p:spPr>
      </p:pic>
      <p:grpSp>
        <p:nvGrpSpPr>
          <p:cNvPr id="18" name="مجموعة 17">
            <a:extLst>
              <a:ext uri="{FF2B5EF4-FFF2-40B4-BE49-F238E27FC236}">
                <a16:creationId xmlns:a16="http://schemas.microsoft.com/office/drawing/2014/main" id="{1B34AB70-1630-4351-97FB-067B9B37A62E}"/>
              </a:ext>
            </a:extLst>
          </p:cNvPr>
          <p:cNvGrpSpPr/>
          <p:nvPr/>
        </p:nvGrpSpPr>
        <p:grpSpPr>
          <a:xfrm>
            <a:off x="1497013" y="976209"/>
            <a:ext cx="3798659" cy="861774"/>
            <a:chOff x="1497013" y="976209"/>
            <a:chExt cx="3798659" cy="861774"/>
          </a:xfrm>
        </p:grpSpPr>
        <p:sp>
          <p:nvSpPr>
            <p:cNvPr id="31" name="TextBox 30">
              <a:extLst>
                <a:ext uri="{FF2B5EF4-FFF2-40B4-BE49-F238E27FC236}">
                  <a16:creationId xmlns:a16="http://schemas.microsoft.com/office/drawing/2014/main" id="{EC361341-815F-4031-8438-2CD136636050}"/>
                </a:ext>
              </a:extLst>
            </p:cNvPr>
            <p:cNvSpPr txBox="1"/>
            <p:nvPr/>
          </p:nvSpPr>
          <p:spPr>
            <a:xfrm>
              <a:off x="2140641" y="976209"/>
              <a:ext cx="3155031" cy="861774"/>
            </a:xfrm>
            <a:prstGeom prst="rect">
              <a:avLst/>
            </a:prstGeom>
            <a:noFill/>
          </p:spPr>
          <p:txBody>
            <a:bodyPr wrap="none" rtlCol="0">
              <a:spAutoFit/>
            </a:bodyPr>
            <a:lstStyle/>
            <a:p>
              <a:r>
                <a:rPr lang="en-US" sz="5000" b="1" spc="300">
                  <a:solidFill>
                    <a:srgbClr val="692F34"/>
                  </a:solidFill>
                  <a:latin typeface="Minion Pro" panose="02040503050306020203" pitchFamily="18" charset="0"/>
                </a:rPr>
                <a:t>Time plan</a:t>
              </a:r>
              <a:endParaRPr lang="en-ID" sz="5000" b="1" spc="300">
                <a:solidFill>
                  <a:srgbClr val="692F34"/>
                </a:solidFill>
                <a:latin typeface="Minion Pro" panose="02040503050306020203" pitchFamily="18" charset="0"/>
              </a:endParaRPr>
            </a:p>
          </p:txBody>
        </p:sp>
        <p:pic>
          <p:nvPicPr>
            <p:cNvPr id="17" name="صورة 16">
              <a:extLst>
                <a:ext uri="{FF2B5EF4-FFF2-40B4-BE49-F238E27FC236}">
                  <a16:creationId xmlns:a16="http://schemas.microsoft.com/office/drawing/2014/main" id="{B9C10001-45D5-4C26-AA39-22CB98199B15}"/>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artisticWatercolorSponge/>
                      </a14:imgEffect>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97013" y="1072050"/>
              <a:ext cx="643628" cy="643628"/>
            </a:xfrm>
            <a:prstGeom prst="rect">
              <a:avLst/>
            </a:prstGeom>
          </p:spPr>
        </p:pic>
      </p:grpSp>
      <p:grpSp>
        <p:nvGrpSpPr>
          <p:cNvPr id="34" name="مجموعة 33">
            <a:extLst>
              <a:ext uri="{FF2B5EF4-FFF2-40B4-BE49-F238E27FC236}">
                <a16:creationId xmlns:a16="http://schemas.microsoft.com/office/drawing/2014/main" id="{D07A3237-720D-4E76-80C2-AFB60A636FA1}"/>
              </a:ext>
            </a:extLst>
          </p:cNvPr>
          <p:cNvGrpSpPr/>
          <p:nvPr/>
        </p:nvGrpSpPr>
        <p:grpSpPr>
          <a:xfrm>
            <a:off x="8768080" y="10160000"/>
            <a:ext cx="8395970" cy="10287000"/>
            <a:chOff x="8768080" y="0"/>
            <a:chExt cx="8395970" cy="10287000"/>
          </a:xfrm>
        </p:grpSpPr>
        <p:cxnSp>
          <p:nvCxnSpPr>
            <p:cNvPr id="35" name="Straight Connector 1">
              <a:extLst>
                <a:ext uri="{FF2B5EF4-FFF2-40B4-BE49-F238E27FC236}">
                  <a16:creationId xmlns:a16="http://schemas.microsoft.com/office/drawing/2014/main" id="{6DE5B338-E3B9-4537-8336-28468DF877E7}"/>
                </a:ext>
              </a:extLst>
            </p:cNvPr>
            <p:cNvCxnSpPr/>
            <p:nvPr/>
          </p:nvCxnSpPr>
          <p:spPr>
            <a:xfrm flipH="1">
              <a:off x="9144000" y="0"/>
              <a:ext cx="0" cy="10287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2">
              <a:extLst>
                <a:ext uri="{FF2B5EF4-FFF2-40B4-BE49-F238E27FC236}">
                  <a16:creationId xmlns:a16="http://schemas.microsoft.com/office/drawing/2014/main" id="{8FC80645-C0EC-469B-8A7F-797665C96016}"/>
                </a:ext>
              </a:extLst>
            </p:cNvPr>
            <p:cNvGrpSpPr/>
            <p:nvPr/>
          </p:nvGrpSpPr>
          <p:grpSpPr>
            <a:xfrm>
              <a:off x="8768080" y="1760219"/>
              <a:ext cx="751840" cy="751840"/>
              <a:chOff x="8768080" y="1760219"/>
              <a:chExt cx="751840" cy="751840"/>
            </a:xfrm>
          </p:grpSpPr>
          <p:sp>
            <p:nvSpPr>
              <p:cNvPr id="54" name="Rectangle: Rounded Corners 4">
                <a:extLst>
                  <a:ext uri="{FF2B5EF4-FFF2-40B4-BE49-F238E27FC236}">
                    <a16:creationId xmlns:a16="http://schemas.microsoft.com/office/drawing/2014/main" id="{0FE1FECD-1FD4-4427-87BB-251D7579B57D}"/>
                  </a:ext>
                </a:extLst>
              </p:cNvPr>
              <p:cNvSpPr/>
              <p:nvPr/>
            </p:nvSpPr>
            <p:spPr>
              <a:xfrm rot="2700000">
                <a:off x="8768080" y="1760219"/>
                <a:ext cx="751840" cy="75184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55" name="Group 6">
                <a:extLst>
                  <a:ext uri="{FF2B5EF4-FFF2-40B4-BE49-F238E27FC236}">
                    <a16:creationId xmlns:a16="http://schemas.microsoft.com/office/drawing/2014/main" id="{123D72A6-CD5A-4A82-B3AF-E2548EA2D194}"/>
                  </a:ext>
                </a:extLst>
              </p:cNvPr>
              <p:cNvGrpSpPr/>
              <p:nvPr/>
            </p:nvGrpSpPr>
            <p:grpSpPr>
              <a:xfrm>
                <a:off x="8953843" y="1957988"/>
                <a:ext cx="380314" cy="356302"/>
                <a:chOff x="5368132" y="3540125"/>
                <a:chExt cx="465138" cy="435769"/>
              </a:xfrm>
              <a:solidFill>
                <a:schemeClr val="accent3"/>
              </a:solidFill>
            </p:grpSpPr>
            <p:sp>
              <p:nvSpPr>
                <p:cNvPr id="56" name="AutoShape 110">
                  <a:extLst>
                    <a:ext uri="{FF2B5EF4-FFF2-40B4-BE49-F238E27FC236}">
                      <a16:creationId xmlns:a16="http://schemas.microsoft.com/office/drawing/2014/main" id="{92FC86F5-4F5D-4CCF-A661-D11F6697C24C}"/>
                    </a:ext>
                  </a:extLst>
                </p:cNvPr>
                <p:cNvSpPr/>
                <p:nvPr/>
              </p:nvSpPr>
              <p:spPr bwMode="auto">
                <a:xfrm>
                  <a:off x="5426869" y="3598069"/>
                  <a:ext cx="347663" cy="23256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sp>
              <p:nvSpPr>
                <p:cNvPr id="57" name="AutoShape 111">
                  <a:extLst>
                    <a:ext uri="{FF2B5EF4-FFF2-40B4-BE49-F238E27FC236}">
                      <a16:creationId xmlns:a16="http://schemas.microsoft.com/office/drawing/2014/main" id="{DFB663A2-3324-4309-8F49-6EEEE0ECE949}"/>
                    </a:ext>
                  </a:extLst>
                </p:cNvPr>
                <p:cNvSpPr/>
                <p:nvPr/>
              </p:nvSpPr>
              <p:spPr bwMode="auto">
                <a:xfrm>
                  <a:off x="5368132" y="3540125"/>
                  <a:ext cx="465138" cy="43576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grpSp>
        </p:grpSp>
        <p:sp>
          <p:nvSpPr>
            <p:cNvPr id="37" name="Rectangle: Rounded Corners 3">
              <a:extLst>
                <a:ext uri="{FF2B5EF4-FFF2-40B4-BE49-F238E27FC236}">
                  <a16:creationId xmlns:a16="http://schemas.microsoft.com/office/drawing/2014/main" id="{6832CB00-65C1-4635-8B99-FB734080FD7A}"/>
                </a:ext>
              </a:extLst>
            </p:cNvPr>
            <p:cNvSpPr/>
            <p:nvPr/>
          </p:nvSpPr>
          <p:spPr>
            <a:xfrm rot="2700000">
              <a:off x="8768080" y="4767579"/>
              <a:ext cx="751840" cy="75184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Rectangle: Rounded Corners 5">
              <a:extLst>
                <a:ext uri="{FF2B5EF4-FFF2-40B4-BE49-F238E27FC236}">
                  <a16:creationId xmlns:a16="http://schemas.microsoft.com/office/drawing/2014/main" id="{286E90A0-7136-4838-ABD3-E9DC0872F7E5}"/>
                </a:ext>
              </a:extLst>
            </p:cNvPr>
            <p:cNvSpPr/>
            <p:nvPr/>
          </p:nvSpPr>
          <p:spPr>
            <a:xfrm rot="2700000">
              <a:off x="8768080" y="7774943"/>
              <a:ext cx="751840" cy="751840"/>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TextBox 16">
              <a:extLst>
                <a:ext uri="{FF2B5EF4-FFF2-40B4-BE49-F238E27FC236}">
                  <a16:creationId xmlns:a16="http://schemas.microsoft.com/office/drawing/2014/main" id="{E031EB90-12BC-4B5C-B158-FEECD793C1BA}"/>
                </a:ext>
              </a:extLst>
            </p:cNvPr>
            <p:cNvSpPr txBox="1"/>
            <p:nvPr/>
          </p:nvSpPr>
          <p:spPr>
            <a:xfrm>
              <a:off x="10383463" y="1913411"/>
              <a:ext cx="58522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Platform Design (UI/UX)</a:t>
              </a:r>
            </a:p>
          </p:txBody>
        </p:sp>
        <p:sp>
          <p:nvSpPr>
            <p:cNvPr id="40" name="TextBox 18">
              <a:extLst>
                <a:ext uri="{FF2B5EF4-FFF2-40B4-BE49-F238E27FC236}">
                  <a16:creationId xmlns:a16="http://schemas.microsoft.com/office/drawing/2014/main" id="{12F443FA-8FB7-42E0-A3AD-571B42D9180A}"/>
                </a:ext>
              </a:extLst>
            </p:cNvPr>
            <p:cNvSpPr txBox="1"/>
            <p:nvPr/>
          </p:nvSpPr>
          <p:spPr>
            <a:xfrm>
              <a:off x="10383463" y="4895357"/>
              <a:ext cx="678058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Start software development for the platform</a:t>
              </a:r>
            </a:p>
          </p:txBody>
        </p:sp>
        <p:sp>
          <p:nvSpPr>
            <p:cNvPr id="41" name="TextBox 20">
              <a:extLst>
                <a:ext uri="{FF2B5EF4-FFF2-40B4-BE49-F238E27FC236}">
                  <a16:creationId xmlns:a16="http://schemas.microsoft.com/office/drawing/2014/main" id="{BB7988FC-332B-4900-8120-650815B4DA45}"/>
                </a:ext>
              </a:extLst>
            </p:cNvPr>
            <p:cNvSpPr txBox="1"/>
            <p:nvPr/>
          </p:nvSpPr>
          <p:spPr>
            <a:xfrm>
              <a:off x="10383463" y="7908562"/>
              <a:ext cx="5730875" cy="862544"/>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Continue software development and start unit testing</a:t>
              </a:r>
            </a:p>
          </p:txBody>
        </p:sp>
        <p:sp>
          <p:nvSpPr>
            <p:cNvPr id="42" name="TextBox 29">
              <a:extLst>
                <a:ext uri="{FF2B5EF4-FFF2-40B4-BE49-F238E27FC236}">
                  <a16:creationId xmlns:a16="http://schemas.microsoft.com/office/drawing/2014/main" id="{17233C4C-212A-414D-9AFB-AF39EB95A9E0}"/>
                </a:ext>
              </a:extLst>
            </p:cNvPr>
            <p:cNvSpPr txBox="1"/>
            <p:nvPr/>
          </p:nvSpPr>
          <p:spPr>
            <a:xfrm>
              <a:off x="10383463" y="1450880"/>
              <a:ext cx="264673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(05-06)</a:t>
              </a:r>
            </a:p>
          </p:txBody>
        </p:sp>
        <p:sp>
          <p:nvSpPr>
            <p:cNvPr id="44" name="TextBox 30">
              <a:extLst>
                <a:ext uri="{FF2B5EF4-FFF2-40B4-BE49-F238E27FC236}">
                  <a16:creationId xmlns:a16="http://schemas.microsoft.com/office/drawing/2014/main" id="{944558EC-1B16-41C2-8194-8D87F1458B0C}"/>
                </a:ext>
              </a:extLst>
            </p:cNvPr>
            <p:cNvSpPr txBox="1"/>
            <p:nvPr/>
          </p:nvSpPr>
          <p:spPr>
            <a:xfrm>
              <a:off x="10383463" y="4432826"/>
              <a:ext cx="287533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(07-08)</a:t>
              </a:r>
            </a:p>
          </p:txBody>
        </p:sp>
        <p:sp>
          <p:nvSpPr>
            <p:cNvPr id="48" name="TextBox 31">
              <a:extLst>
                <a:ext uri="{FF2B5EF4-FFF2-40B4-BE49-F238E27FC236}">
                  <a16:creationId xmlns:a16="http://schemas.microsoft.com/office/drawing/2014/main" id="{4556363E-52F2-4A04-9B96-85D335CC145B}"/>
                </a:ext>
              </a:extLst>
            </p:cNvPr>
            <p:cNvSpPr txBox="1"/>
            <p:nvPr/>
          </p:nvSpPr>
          <p:spPr>
            <a:xfrm>
              <a:off x="10383463" y="7446031"/>
              <a:ext cx="377068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(09-10)</a:t>
              </a:r>
            </a:p>
          </p:txBody>
        </p:sp>
        <p:sp>
          <p:nvSpPr>
            <p:cNvPr id="49" name="Freeform 98">
              <a:extLst>
                <a:ext uri="{FF2B5EF4-FFF2-40B4-BE49-F238E27FC236}">
                  <a16:creationId xmlns:a16="http://schemas.microsoft.com/office/drawing/2014/main" id="{85DED229-E248-41A5-9B16-FD53ED3F29A1}"/>
                </a:ext>
              </a:extLst>
            </p:cNvPr>
            <p:cNvSpPr>
              <a:spLocks noChangeArrowheads="1"/>
            </p:cNvSpPr>
            <p:nvPr/>
          </p:nvSpPr>
          <p:spPr bwMode="auto">
            <a:xfrm>
              <a:off x="8933523" y="4956062"/>
              <a:ext cx="428045" cy="374873"/>
            </a:xfrm>
            <a:custGeom>
              <a:gdLst>
                <a:gd name="T0" fmla="*/ 153868 w 589"/>
                <a:gd name="T1" fmla="*/ 5415 h 516"/>
                <a:gd name="T2" fmla="*/ 153868 w 589"/>
                <a:gd name="T3" fmla="*/ 5415 h 516"/>
                <a:gd name="T4" fmla="*/ 143393 w 589"/>
                <a:gd name="T5" fmla="*/ 5415 h 516"/>
                <a:gd name="T6" fmla="*/ 58513 w 589"/>
                <a:gd name="T7" fmla="*/ 175445 h 516"/>
                <a:gd name="T8" fmla="*/ 58513 w 589"/>
                <a:gd name="T9" fmla="*/ 185914 h 516"/>
                <a:gd name="T10" fmla="*/ 68988 w 589"/>
                <a:gd name="T11" fmla="*/ 185914 h 516"/>
                <a:gd name="T12" fmla="*/ 159286 w 589"/>
                <a:gd name="T13" fmla="*/ 15884 h 516"/>
                <a:gd name="T14" fmla="*/ 153868 w 589"/>
                <a:gd name="T15" fmla="*/ 5415 h 516"/>
                <a:gd name="T16" fmla="*/ 53095 w 589"/>
                <a:gd name="T17" fmla="*/ 127432 h 516"/>
                <a:gd name="T18" fmla="*/ 53095 w 589"/>
                <a:gd name="T19" fmla="*/ 127432 h 516"/>
                <a:gd name="T20" fmla="*/ 15892 w 589"/>
                <a:gd name="T21" fmla="*/ 95664 h 516"/>
                <a:gd name="T22" fmla="*/ 53095 w 589"/>
                <a:gd name="T23" fmla="*/ 68951 h 516"/>
                <a:gd name="T24" fmla="*/ 53095 w 589"/>
                <a:gd name="T25" fmla="*/ 58482 h 516"/>
                <a:gd name="T26" fmla="*/ 42259 w 589"/>
                <a:gd name="T27" fmla="*/ 58482 h 516"/>
                <a:gd name="T28" fmla="*/ 0 w 589"/>
                <a:gd name="T29" fmla="*/ 90250 h 516"/>
                <a:gd name="T30" fmla="*/ 0 w 589"/>
                <a:gd name="T31" fmla="*/ 95664 h 516"/>
                <a:gd name="T32" fmla="*/ 0 w 589"/>
                <a:gd name="T33" fmla="*/ 100718 h 516"/>
                <a:gd name="T34" fmla="*/ 42259 w 589"/>
                <a:gd name="T35" fmla="*/ 138262 h 516"/>
                <a:gd name="T36" fmla="*/ 53095 w 589"/>
                <a:gd name="T37" fmla="*/ 138262 h 516"/>
                <a:gd name="T38" fmla="*/ 53095 w 589"/>
                <a:gd name="T39" fmla="*/ 127432 h 516"/>
                <a:gd name="T40" fmla="*/ 212381 w 589"/>
                <a:gd name="T41" fmla="*/ 90250 h 516"/>
                <a:gd name="T42" fmla="*/ 212381 w 589"/>
                <a:gd name="T43" fmla="*/ 90250 h 516"/>
                <a:gd name="T44" fmla="*/ 170121 w 589"/>
                <a:gd name="T45" fmla="*/ 58482 h 516"/>
                <a:gd name="T46" fmla="*/ 159286 w 589"/>
                <a:gd name="T47" fmla="*/ 58482 h 516"/>
                <a:gd name="T48" fmla="*/ 159286 w 589"/>
                <a:gd name="T49" fmla="*/ 68951 h 516"/>
                <a:gd name="T50" fmla="*/ 196488 w 589"/>
                <a:gd name="T51" fmla="*/ 95664 h 516"/>
                <a:gd name="T52" fmla="*/ 159286 w 589"/>
                <a:gd name="T53" fmla="*/ 127432 h 516"/>
                <a:gd name="T54" fmla="*/ 159286 w 589"/>
                <a:gd name="T55" fmla="*/ 138262 h 516"/>
                <a:gd name="T56" fmla="*/ 170121 w 589"/>
                <a:gd name="T57" fmla="*/ 138262 h 516"/>
                <a:gd name="T58" fmla="*/ 212381 w 589"/>
                <a:gd name="T59" fmla="*/ 100718 h 516"/>
                <a:gd name="T60" fmla="*/ 212381 w 589"/>
                <a:gd name="T61" fmla="*/ 95664 h 516"/>
                <a:gd name="T62" fmla="*/ 212381 w 589"/>
                <a:gd name="T63" fmla="*/ 90250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9" h="516">
                  <a:moveTo>
                    <a:pt x="426" y="15"/>
                  </a:moveTo>
                  <a:lnTo>
                    <a:pt x="426" y="15"/>
                  </a:lnTo>
                  <a:cubicBezTo>
                    <a:pt x="426" y="0"/>
                    <a:pt x="412" y="15"/>
                    <a:pt x="397" y="15"/>
                  </a:cubicBezTo>
                  <a:cubicBezTo>
                    <a:pt x="162" y="486"/>
                    <a:pt x="162" y="486"/>
                    <a:pt x="162" y="486"/>
                  </a:cubicBezTo>
                  <a:cubicBezTo>
                    <a:pt x="147" y="500"/>
                    <a:pt x="162" y="515"/>
                    <a:pt x="162" y="515"/>
                  </a:cubicBezTo>
                  <a:cubicBezTo>
                    <a:pt x="176" y="515"/>
                    <a:pt x="191" y="515"/>
                    <a:pt x="191" y="515"/>
                  </a:cubicBezTo>
                  <a:cubicBezTo>
                    <a:pt x="441" y="44"/>
                    <a:pt x="441" y="44"/>
                    <a:pt x="441" y="44"/>
                  </a:cubicBezTo>
                  <a:cubicBezTo>
                    <a:pt x="441" y="29"/>
                    <a:pt x="441" y="15"/>
                    <a:pt x="426" y="15"/>
                  </a:cubicBezTo>
                  <a:close/>
                  <a:moveTo>
                    <a:pt x="147" y="353"/>
                  </a:moveTo>
                  <a:lnTo>
                    <a:pt x="147" y="353"/>
                  </a:lnTo>
                  <a:cubicBezTo>
                    <a:pt x="44" y="265"/>
                    <a:pt x="44" y="265"/>
                    <a:pt x="44" y="265"/>
                  </a:cubicBezTo>
                  <a:cubicBezTo>
                    <a:pt x="147" y="191"/>
                    <a:pt x="147" y="191"/>
                    <a:pt x="147" y="191"/>
                  </a:cubicBezTo>
                  <a:cubicBezTo>
                    <a:pt x="162" y="177"/>
                    <a:pt x="162" y="162"/>
                    <a:pt x="147" y="162"/>
                  </a:cubicBezTo>
                  <a:cubicBezTo>
                    <a:pt x="147" y="147"/>
                    <a:pt x="132" y="147"/>
                    <a:pt x="117" y="162"/>
                  </a:cubicBezTo>
                  <a:cubicBezTo>
                    <a:pt x="0" y="250"/>
                    <a:pt x="0" y="250"/>
                    <a:pt x="0" y="250"/>
                  </a:cubicBezTo>
                  <a:cubicBezTo>
                    <a:pt x="0" y="265"/>
                    <a:pt x="0" y="265"/>
                    <a:pt x="0" y="265"/>
                  </a:cubicBezTo>
                  <a:cubicBezTo>
                    <a:pt x="0" y="279"/>
                    <a:pt x="0" y="279"/>
                    <a:pt x="0" y="279"/>
                  </a:cubicBezTo>
                  <a:cubicBezTo>
                    <a:pt x="117" y="383"/>
                    <a:pt x="117" y="383"/>
                    <a:pt x="117" y="383"/>
                  </a:cubicBezTo>
                  <a:cubicBezTo>
                    <a:pt x="132" y="383"/>
                    <a:pt x="147" y="383"/>
                    <a:pt x="147" y="383"/>
                  </a:cubicBezTo>
                  <a:cubicBezTo>
                    <a:pt x="162" y="368"/>
                    <a:pt x="162" y="353"/>
                    <a:pt x="147" y="353"/>
                  </a:cubicBezTo>
                  <a:close/>
                  <a:moveTo>
                    <a:pt x="588" y="250"/>
                  </a:moveTo>
                  <a:lnTo>
                    <a:pt x="588" y="250"/>
                  </a:lnTo>
                  <a:cubicBezTo>
                    <a:pt x="471" y="162"/>
                    <a:pt x="471" y="162"/>
                    <a:pt x="471" y="162"/>
                  </a:cubicBezTo>
                  <a:cubicBezTo>
                    <a:pt x="456" y="147"/>
                    <a:pt x="441" y="147"/>
                    <a:pt x="441" y="162"/>
                  </a:cubicBezTo>
                  <a:cubicBezTo>
                    <a:pt x="426" y="162"/>
                    <a:pt x="426" y="177"/>
                    <a:pt x="441" y="191"/>
                  </a:cubicBezTo>
                  <a:cubicBezTo>
                    <a:pt x="544" y="265"/>
                    <a:pt x="544" y="265"/>
                    <a:pt x="544" y="265"/>
                  </a:cubicBezTo>
                  <a:cubicBezTo>
                    <a:pt x="441" y="353"/>
                    <a:pt x="441" y="353"/>
                    <a:pt x="441" y="353"/>
                  </a:cubicBezTo>
                  <a:cubicBezTo>
                    <a:pt x="426" y="353"/>
                    <a:pt x="426" y="368"/>
                    <a:pt x="441" y="383"/>
                  </a:cubicBezTo>
                  <a:cubicBezTo>
                    <a:pt x="441" y="383"/>
                    <a:pt x="456" y="383"/>
                    <a:pt x="471" y="383"/>
                  </a:cubicBezTo>
                  <a:cubicBezTo>
                    <a:pt x="588" y="279"/>
                    <a:pt x="588" y="279"/>
                    <a:pt x="588" y="279"/>
                  </a:cubicBezTo>
                  <a:cubicBezTo>
                    <a:pt x="588" y="279"/>
                    <a:pt x="588" y="279"/>
                    <a:pt x="588" y="265"/>
                  </a:cubicBezTo>
                  <a:cubicBezTo>
                    <a:pt x="588" y="265"/>
                    <a:pt x="588" y="265"/>
                    <a:pt x="588" y="250"/>
                  </a:cubicBezTo>
                  <a:close/>
                </a:path>
              </a:pathLst>
            </a:custGeom>
            <a:solidFill>
              <a:schemeClr val="accent4"/>
            </a:solidFill>
            <a:ln>
              <a:noFill/>
            </a:ln>
            <a:effectLst/>
          </p:spPr>
          <p:txBody>
            <a:bodyPr wrap="none" anchor="ctr"/>
            <a:lstStyle/>
            <a:p>
              <a:endParaRPr lang="en-US" sz="2700"/>
            </a:p>
          </p:txBody>
        </p:sp>
        <p:grpSp>
          <p:nvGrpSpPr>
            <p:cNvPr id="50" name="Group 53">
              <a:extLst>
                <a:ext uri="{FF2B5EF4-FFF2-40B4-BE49-F238E27FC236}">
                  <a16:creationId xmlns:a16="http://schemas.microsoft.com/office/drawing/2014/main" id="{BD232768-CBF6-461B-9B73-7423F9A3E9E4}"/>
                </a:ext>
              </a:extLst>
            </p:cNvPr>
            <p:cNvGrpSpPr/>
            <p:nvPr/>
          </p:nvGrpSpPr>
          <p:grpSpPr>
            <a:xfrm>
              <a:off x="8954891" y="7961230"/>
              <a:ext cx="379266" cy="379266"/>
              <a:chOff x="4427654" y="3049909"/>
              <a:chExt cx="464344" cy="464344"/>
            </a:xfrm>
            <a:solidFill>
              <a:schemeClr val="accent5"/>
            </a:solidFill>
          </p:grpSpPr>
          <p:sp>
            <p:nvSpPr>
              <p:cNvPr id="51" name="AutoShape 123">
                <a:extLst>
                  <a:ext uri="{FF2B5EF4-FFF2-40B4-BE49-F238E27FC236}">
                    <a16:creationId xmlns:a16="http://schemas.microsoft.com/office/drawing/2014/main" id="{FCFFE3B7-EFC3-4778-AE6E-61A018CFD6D7}"/>
                  </a:ext>
                </a:extLst>
              </p:cNvPr>
              <p:cNvSpPr/>
              <p:nvPr/>
            </p:nvSpPr>
            <p:spPr bwMode="auto">
              <a:xfrm>
                <a:off x="4427654" y="3049909"/>
                <a:ext cx="464344" cy="4643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52" name="AutoShape 124">
                <a:extLst>
                  <a:ext uri="{FF2B5EF4-FFF2-40B4-BE49-F238E27FC236}">
                    <a16:creationId xmlns:a16="http://schemas.microsoft.com/office/drawing/2014/main" id="{FEBE89C9-3D6B-4234-9910-F0E541328F54}"/>
                  </a:ext>
                </a:extLst>
              </p:cNvPr>
              <p:cNvSpPr/>
              <p:nvPr/>
            </p:nvSpPr>
            <p:spPr bwMode="auto">
              <a:xfrm>
                <a:off x="4558623" y="3180084"/>
                <a:ext cx="203200" cy="20320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53" name="AutoShape 125">
                <a:extLst>
                  <a:ext uri="{FF2B5EF4-FFF2-40B4-BE49-F238E27FC236}">
                    <a16:creationId xmlns:a16="http://schemas.microsoft.com/office/drawing/2014/main" id="{79285B87-EA90-44DE-8C6F-F34FA3D13069}"/>
                  </a:ext>
                </a:extLst>
              </p:cNvPr>
              <p:cNvSpPr/>
              <p:nvPr/>
            </p:nvSpPr>
            <p:spPr bwMode="auto">
              <a:xfrm>
                <a:off x="4601485" y="3223740"/>
                <a:ext cx="116682" cy="116682"/>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grpSp>
      </p:grpSp>
    </p:spTree>
    <p:extLst>
      <p:ext uri="{BB962C8B-B14F-4D97-AF65-F5344CB8AC3E}">
        <p14:creationId xmlns:p14="http://schemas.microsoft.com/office/powerpoint/2010/main" val="166731120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anim calcmode="lin" valueType="num">
                                      <p:cBhvr>
                                        <p:cTn id="13" dur="750" fill="hold"/>
                                        <p:tgtEl>
                                          <p:spTgt spid="13"/>
                                        </p:tgtEl>
                                        <p:attrNameLst>
                                          <p:attrName>ppt_x</p:attrName>
                                        </p:attrNameLst>
                                      </p:cBhvr>
                                      <p:tavLst>
                                        <p:tav tm="0">
                                          <p:val>
                                            <p:strVal val="#ppt_x"/>
                                          </p:val>
                                        </p:tav>
                                        <p:tav tm="100000">
                                          <p:val>
                                            <p:strVal val="#ppt_x"/>
                                          </p:val>
                                        </p:tav>
                                      </p:tavLst>
                                    </p:anim>
                                    <p:anim calcmode="lin" valueType="num">
                                      <p:cBhvr>
                                        <p:cTn id="14"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cond evt="onBegin" delay="0">
                          <p:tn val="14"/>
                        </p:cond>
                      </p:stCondLst>
                      <p:childTnLst>
                        <p:par>
                          <p:cTn id="16" fill="hold" nodeType="after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19" name="مجموعة 18">
            <a:extLst>
              <a:ext uri="{FF2B5EF4-FFF2-40B4-BE49-F238E27FC236}">
                <a16:creationId xmlns:a16="http://schemas.microsoft.com/office/drawing/2014/main" id="{E23B24BF-778D-46A3-A238-70F2EEB04666}"/>
              </a:ext>
            </a:extLst>
          </p:cNvPr>
          <p:cNvGrpSpPr/>
          <p:nvPr/>
        </p:nvGrpSpPr>
        <p:grpSpPr>
          <a:xfrm>
            <a:off x="8768080" y="-7547889"/>
            <a:ext cx="7467600" cy="7547889"/>
            <a:chOff x="8768080" y="2739111"/>
            <a:chExt cx="7467600" cy="7547889"/>
          </a:xfrm>
        </p:grpSpPr>
        <p:cxnSp>
          <p:nvCxnSpPr>
            <p:cNvPr id="3" name="Straight Connector 2">
              <a:extLst>
                <a:ext uri="{FF2B5EF4-FFF2-40B4-BE49-F238E27FC236}">
                  <a16:creationId xmlns:a16="http://schemas.microsoft.com/office/drawing/2014/main" id="{0C476A88-926C-4EC9-8169-52A8679006B3}"/>
                </a:ext>
              </a:extLst>
            </p:cNvPr>
            <p:cNvCxnSpPr/>
            <p:nvPr/>
          </p:nvCxnSpPr>
          <p:spPr>
            <a:xfrm flipH="1">
              <a:off x="9144000" y="3860800"/>
              <a:ext cx="0" cy="642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D9BD8AA1-C986-423A-9665-E3D832D64350}"/>
                </a:ext>
              </a:extLst>
            </p:cNvPr>
            <p:cNvGrpSpPr/>
            <p:nvPr/>
          </p:nvGrpSpPr>
          <p:grpSpPr>
            <a:xfrm>
              <a:off x="8768080" y="3095263"/>
              <a:ext cx="751840" cy="751840"/>
              <a:chOff x="8768080" y="3095263"/>
              <a:chExt cx="751840" cy="751840"/>
            </a:xfrm>
          </p:grpSpPr>
          <p:sp>
            <p:nvSpPr>
              <p:cNvPr id="5" name="Rectangle: Rounded Corners 4">
                <a:extLst>
                  <a:ext uri="{FF2B5EF4-FFF2-40B4-BE49-F238E27FC236}">
                    <a16:creationId xmlns:a16="http://schemas.microsoft.com/office/drawing/2014/main" id="{92DA708C-965D-464F-91A1-14CFFE94EFB0}"/>
                  </a:ext>
                </a:extLst>
              </p:cNvPr>
              <p:cNvSpPr/>
              <p:nvPr/>
            </p:nvSpPr>
            <p:spPr>
              <a:xfrm rot="2700000">
                <a:off x="8768080" y="3095263"/>
                <a:ext cx="751840" cy="7518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utoShape 59">
                <a:extLst>
                  <a:ext uri="{FF2B5EF4-FFF2-40B4-BE49-F238E27FC236}">
                    <a16:creationId xmlns:a16="http://schemas.microsoft.com/office/drawing/2014/main" id="{B5A10446-F7FE-4EC5-9B51-1D1AD109C96B}"/>
                  </a:ext>
                </a:extLst>
              </p:cNvPr>
              <p:cNvSpPr/>
              <p:nvPr/>
            </p:nvSpPr>
            <p:spPr bwMode="auto">
              <a:xfrm>
                <a:off x="8913203" y="3281350"/>
                <a:ext cx="380314" cy="379666"/>
              </a:xfrm>
              <a:custGeom>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grpSp>
        <p:grpSp>
          <p:nvGrpSpPr>
            <p:cNvPr id="47" name="Group 46">
              <a:extLst>
                <a:ext uri="{FF2B5EF4-FFF2-40B4-BE49-F238E27FC236}">
                  <a16:creationId xmlns:a16="http://schemas.microsoft.com/office/drawing/2014/main" id="{C494C61C-3EB0-4200-BBB1-1BFEAB2D52DD}"/>
                </a:ext>
              </a:extLst>
            </p:cNvPr>
            <p:cNvGrpSpPr/>
            <p:nvPr/>
          </p:nvGrpSpPr>
          <p:grpSpPr>
            <a:xfrm>
              <a:off x="8768080" y="6768987"/>
              <a:ext cx="751840" cy="751840"/>
              <a:chOff x="8768080" y="6768987"/>
              <a:chExt cx="751840" cy="751840"/>
            </a:xfrm>
          </p:grpSpPr>
          <p:sp>
            <p:nvSpPr>
              <p:cNvPr id="6" name="Rectangle: Rounded Corners 5">
                <a:extLst>
                  <a:ext uri="{FF2B5EF4-FFF2-40B4-BE49-F238E27FC236}">
                    <a16:creationId xmlns:a16="http://schemas.microsoft.com/office/drawing/2014/main" id="{C4D71FF6-67BD-48AB-A61D-D13621ED7318}"/>
                  </a:ext>
                </a:extLst>
              </p:cNvPr>
              <p:cNvSpPr/>
              <p:nvPr/>
            </p:nvSpPr>
            <p:spPr>
              <a:xfrm rot="2700000">
                <a:off x="8768080" y="6768987"/>
                <a:ext cx="751840" cy="751840"/>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AutoShape 29">
                <a:extLst>
                  <a:ext uri="{FF2B5EF4-FFF2-40B4-BE49-F238E27FC236}">
                    <a16:creationId xmlns:a16="http://schemas.microsoft.com/office/drawing/2014/main" id="{D974C1C8-9A88-4C52-A36D-AE19A2EE1EB4}"/>
                  </a:ext>
                </a:extLst>
              </p:cNvPr>
              <p:cNvSpPr/>
              <p:nvPr/>
            </p:nvSpPr>
            <p:spPr bwMode="auto">
              <a:xfrm>
                <a:off x="8933523" y="6972922"/>
                <a:ext cx="379666" cy="343970"/>
              </a:xfrm>
              <a:custGeom>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accent2"/>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grpSp>
        <p:sp>
          <p:nvSpPr>
            <p:cNvPr id="27" name="TextBox 26">
              <a:extLst>
                <a:ext uri="{FF2B5EF4-FFF2-40B4-BE49-F238E27FC236}">
                  <a16:creationId xmlns:a16="http://schemas.microsoft.com/office/drawing/2014/main" id="{620453CE-4742-4E5B-B891-0A432CE45C19}"/>
                </a:ext>
              </a:extLst>
            </p:cNvPr>
            <p:cNvSpPr txBox="1"/>
            <p:nvPr/>
          </p:nvSpPr>
          <p:spPr>
            <a:xfrm>
              <a:off x="10383463" y="3199845"/>
              <a:ext cx="5852217" cy="862544"/>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Determine platform requirements and initial research</a:t>
              </a:r>
            </a:p>
          </p:txBody>
        </p:sp>
        <p:sp>
          <p:nvSpPr>
            <p:cNvPr id="29" name="TextBox 28">
              <a:extLst>
                <a:ext uri="{FF2B5EF4-FFF2-40B4-BE49-F238E27FC236}">
                  <a16:creationId xmlns:a16="http://schemas.microsoft.com/office/drawing/2014/main" id="{EC644FC3-DD7B-4F58-BB98-CDC6EB45888B}"/>
                </a:ext>
              </a:extLst>
            </p:cNvPr>
            <p:cNvSpPr txBox="1"/>
            <p:nvPr/>
          </p:nvSpPr>
          <p:spPr>
            <a:xfrm>
              <a:off x="10383463" y="6916013"/>
              <a:ext cx="5852217" cy="862544"/>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Prepare the initial platform plan and begin detailed research</a:t>
              </a:r>
            </a:p>
          </p:txBody>
        </p:sp>
        <p:sp>
          <p:nvSpPr>
            <p:cNvPr id="43" name="TextBox 42">
              <a:extLst>
                <a:ext uri="{FF2B5EF4-FFF2-40B4-BE49-F238E27FC236}">
                  <a16:creationId xmlns:a16="http://schemas.microsoft.com/office/drawing/2014/main" id="{DBA342F4-F503-456C-9B9E-B06BECD52DA4}"/>
                </a:ext>
              </a:extLst>
            </p:cNvPr>
            <p:cNvSpPr txBox="1"/>
            <p:nvPr/>
          </p:nvSpPr>
          <p:spPr>
            <a:xfrm>
              <a:off x="10383463" y="2739111"/>
              <a:ext cx="213238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(01-02)</a:t>
              </a:r>
            </a:p>
          </p:txBody>
        </p:sp>
        <p:sp>
          <p:nvSpPr>
            <p:cNvPr id="45" name="TextBox 44">
              <a:extLst>
                <a:ext uri="{FF2B5EF4-FFF2-40B4-BE49-F238E27FC236}">
                  <a16:creationId xmlns:a16="http://schemas.microsoft.com/office/drawing/2014/main" id="{755C5273-5A00-4405-A9ED-5FC2DC40D894}"/>
                </a:ext>
              </a:extLst>
            </p:cNvPr>
            <p:cNvSpPr txBox="1"/>
            <p:nvPr/>
          </p:nvSpPr>
          <p:spPr>
            <a:xfrm>
              <a:off x="10383463" y="6391831"/>
              <a:ext cx="287533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(03-04)</a:t>
              </a:r>
            </a:p>
          </p:txBody>
        </p:sp>
      </p:grpSp>
      <p:pic>
        <p:nvPicPr>
          <p:cNvPr id="13" name="عنصر نائب للصورة 12">
            <a:extLst>
              <a:ext uri="{FF2B5EF4-FFF2-40B4-BE49-F238E27FC236}">
                <a16:creationId xmlns:a16="http://schemas.microsoft.com/office/drawing/2014/main" id="{55FBA11D-DD87-4C06-90F5-1C844008F75C}"/>
              </a:ext>
            </a:extLst>
          </p:cNvPr>
          <p:cNvPicPr>
            <a:picLocks noGrp="1" noChangeAspect="1"/>
          </p:cNvPicPr>
          <p:nvPr>
            <p:ph type="pic" sz="quarter" idx="11"/>
          </p:nvPr>
        </p:nvPicPr>
        <p:blipFill>
          <a:blip r:embed="rId2">
            <a:duotone>
              <a:prstClr val="black"/>
              <a:schemeClr val="accent3">
                <a:tint val="45000"/>
                <a:satMod val="400000"/>
              </a:schemeClr>
            </a:duotone>
            <a:alphaModFix amt="85000"/>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1666" b="10098"/>
          <a:stretch>
            <a:fillRect/>
          </a:stretch>
        </p:blipFill>
        <p:spPr>
          <a:xfrm>
            <a:off x="1497013" y="1981200"/>
            <a:ext cx="5730875" cy="7585075"/>
          </a:xfrm>
        </p:spPr>
      </p:pic>
      <p:grpSp>
        <p:nvGrpSpPr>
          <p:cNvPr id="18" name="مجموعة 17">
            <a:extLst>
              <a:ext uri="{FF2B5EF4-FFF2-40B4-BE49-F238E27FC236}">
                <a16:creationId xmlns:a16="http://schemas.microsoft.com/office/drawing/2014/main" id="{1B34AB70-1630-4351-97FB-067B9B37A62E}"/>
              </a:ext>
            </a:extLst>
          </p:cNvPr>
          <p:cNvGrpSpPr/>
          <p:nvPr/>
        </p:nvGrpSpPr>
        <p:grpSpPr>
          <a:xfrm>
            <a:off x="1497013" y="976209"/>
            <a:ext cx="4194600" cy="861774"/>
            <a:chOff x="1497013" y="976209"/>
            <a:chExt cx="4194600" cy="861774"/>
          </a:xfrm>
        </p:grpSpPr>
        <p:sp>
          <p:nvSpPr>
            <p:cNvPr id="31" name="TextBox 30">
              <a:extLst>
                <a:ext uri="{FF2B5EF4-FFF2-40B4-BE49-F238E27FC236}">
                  <a16:creationId xmlns:a16="http://schemas.microsoft.com/office/drawing/2014/main" id="{EC361341-815F-4031-8438-2CD136636050}"/>
                </a:ext>
              </a:extLst>
            </p:cNvPr>
            <p:cNvSpPr txBox="1"/>
            <p:nvPr/>
          </p:nvSpPr>
          <p:spPr>
            <a:xfrm>
              <a:off x="2140641" y="976209"/>
              <a:ext cx="3550972" cy="861774"/>
            </a:xfrm>
            <a:prstGeom prst="rect">
              <a:avLst/>
            </a:prstGeom>
            <a:noFill/>
          </p:spPr>
          <p:txBody>
            <a:bodyPr wrap="none" rtlCol="0">
              <a:spAutoFit/>
            </a:bodyPr>
            <a:lstStyle/>
            <a:p>
              <a:r>
                <a:rPr lang="en-US" sz="5000" b="1" spc="300">
                  <a:solidFill>
                    <a:srgbClr val="692F34"/>
                  </a:solidFill>
                  <a:latin typeface="Minion Pro" panose="02040503050306020203" pitchFamily="18" charset="0"/>
                </a:rPr>
                <a:t>Time plans</a:t>
              </a:r>
              <a:endParaRPr lang="en-ID" sz="5000" b="1" spc="300">
                <a:solidFill>
                  <a:srgbClr val="692F34"/>
                </a:solidFill>
                <a:latin typeface="Minion Pro" panose="02040503050306020203" pitchFamily="18" charset="0"/>
              </a:endParaRPr>
            </a:p>
          </p:txBody>
        </p:sp>
        <p:pic>
          <p:nvPicPr>
            <p:cNvPr id="17" name="صورة 16">
              <a:extLst>
                <a:ext uri="{FF2B5EF4-FFF2-40B4-BE49-F238E27FC236}">
                  <a16:creationId xmlns:a16="http://schemas.microsoft.com/office/drawing/2014/main" id="{B9C10001-45D5-4C26-AA39-22CB98199B15}"/>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artisticWatercolorSponge/>
                      </a14:imgEffect>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97013" y="1072050"/>
              <a:ext cx="643628" cy="643628"/>
            </a:xfrm>
            <a:prstGeom prst="rect">
              <a:avLst/>
            </a:prstGeom>
          </p:spPr>
        </p:pic>
      </p:grpSp>
      <p:grpSp>
        <p:nvGrpSpPr>
          <p:cNvPr id="2" name="مجموعة 1">
            <a:extLst>
              <a:ext uri="{FF2B5EF4-FFF2-40B4-BE49-F238E27FC236}">
                <a16:creationId xmlns:a16="http://schemas.microsoft.com/office/drawing/2014/main" id="{30278994-AAFF-49FF-B2E8-B8A5C5AACF59}"/>
              </a:ext>
            </a:extLst>
          </p:cNvPr>
          <p:cNvGrpSpPr/>
          <p:nvPr/>
        </p:nvGrpSpPr>
        <p:grpSpPr>
          <a:xfrm>
            <a:off x="8768080" y="0"/>
            <a:ext cx="8395970" cy="10287000"/>
            <a:chOff x="8768080" y="0"/>
            <a:chExt cx="8395970" cy="10287000"/>
          </a:xfrm>
        </p:grpSpPr>
        <p:cxnSp>
          <p:nvCxnSpPr>
            <p:cNvPr id="21" name="Straight Connector 1">
              <a:extLst>
                <a:ext uri="{FF2B5EF4-FFF2-40B4-BE49-F238E27FC236}">
                  <a16:creationId xmlns:a16="http://schemas.microsoft.com/office/drawing/2014/main" id="{47F1081B-98F1-42DD-A88C-D1C123F99552}"/>
                </a:ext>
              </a:extLst>
            </p:cNvPr>
            <p:cNvCxnSpPr/>
            <p:nvPr/>
          </p:nvCxnSpPr>
          <p:spPr>
            <a:xfrm flipH="1">
              <a:off x="9144000" y="0"/>
              <a:ext cx="0" cy="10287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32">
              <a:extLst>
                <a:ext uri="{FF2B5EF4-FFF2-40B4-BE49-F238E27FC236}">
                  <a16:creationId xmlns:a16="http://schemas.microsoft.com/office/drawing/2014/main" id="{308B7A2A-1B14-4916-8ED0-AE9FC6AA933E}"/>
                </a:ext>
              </a:extLst>
            </p:cNvPr>
            <p:cNvGrpSpPr/>
            <p:nvPr/>
          </p:nvGrpSpPr>
          <p:grpSpPr>
            <a:xfrm>
              <a:off x="8768080" y="1760219"/>
              <a:ext cx="751840" cy="751840"/>
              <a:chOff x="8768080" y="1760219"/>
              <a:chExt cx="751840" cy="751840"/>
            </a:xfrm>
          </p:grpSpPr>
          <p:sp>
            <p:nvSpPr>
              <p:cNvPr id="50" name="Rectangle: Rounded Corners 4">
                <a:extLst>
                  <a:ext uri="{FF2B5EF4-FFF2-40B4-BE49-F238E27FC236}">
                    <a16:creationId xmlns:a16="http://schemas.microsoft.com/office/drawing/2014/main" id="{C0167C32-CA0A-4C7C-865F-3FF4121605A1}"/>
                  </a:ext>
                </a:extLst>
              </p:cNvPr>
              <p:cNvSpPr/>
              <p:nvPr/>
            </p:nvSpPr>
            <p:spPr>
              <a:xfrm rot="2700000">
                <a:off x="8768080" y="1760219"/>
                <a:ext cx="751840" cy="75184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51" name="Group 6">
                <a:extLst>
                  <a:ext uri="{FF2B5EF4-FFF2-40B4-BE49-F238E27FC236}">
                    <a16:creationId xmlns:a16="http://schemas.microsoft.com/office/drawing/2014/main" id="{1AE28858-8EE3-4A70-B47F-CB19A004C268}"/>
                  </a:ext>
                </a:extLst>
              </p:cNvPr>
              <p:cNvGrpSpPr/>
              <p:nvPr/>
            </p:nvGrpSpPr>
            <p:grpSpPr>
              <a:xfrm>
                <a:off x="8953843" y="1957988"/>
                <a:ext cx="380314" cy="356302"/>
                <a:chOff x="5368132" y="3540125"/>
                <a:chExt cx="465138" cy="435769"/>
              </a:xfrm>
              <a:solidFill>
                <a:schemeClr val="accent3"/>
              </a:solidFill>
            </p:grpSpPr>
            <p:sp>
              <p:nvSpPr>
                <p:cNvPr id="52" name="AutoShape 110">
                  <a:extLst>
                    <a:ext uri="{FF2B5EF4-FFF2-40B4-BE49-F238E27FC236}">
                      <a16:creationId xmlns:a16="http://schemas.microsoft.com/office/drawing/2014/main" id="{075FFCB7-CDB6-4C31-9C71-DA8C7CBEA424}"/>
                    </a:ext>
                  </a:extLst>
                </p:cNvPr>
                <p:cNvSpPr/>
                <p:nvPr/>
              </p:nvSpPr>
              <p:spPr bwMode="auto">
                <a:xfrm>
                  <a:off x="5426869" y="3598069"/>
                  <a:ext cx="347663" cy="23256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sp>
              <p:nvSpPr>
                <p:cNvPr id="53" name="AutoShape 111">
                  <a:extLst>
                    <a:ext uri="{FF2B5EF4-FFF2-40B4-BE49-F238E27FC236}">
                      <a16:creationId xmlns:a16="http://schemas.microsoft.com/office/drawing/2014/main" id="{8B27EA7C-16C5-4A59-9AF9-778907CF2658}"/>
                    </a:ext>
                  </a:extLst>
                </p:cNvPr>
                <p:cNvSpPr/>
                <p:nvPr/>
              </p:nvSpPr>
              <p:spPr bwMode="auto">
                <a:xfrm>
                  <a:off x="5368132" y="3540125"/>
                  <a:ext cx="465138" cy="43576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grpSp>
        </p:grpSp>
        <p:sp>
          <p:nvSpPr>
            <p:cNvPr id="41" name="Rectangle: Rounded Corners 3">
              <a:extLst>
                <a:ext uri="{FF2B5EF4-FFF2-40B4-BE49-F238E27FC236}">
                  <a16:creationId xmlns:a16="http://schemas.microsoft.com/office/drawing/2014/main" id="{B1DDC8A6-D39A-49DF-95BE-35A2549E5937}"/>
                </a:ext>
              </a:extLst>
            </p:cNvPr>
            <p:cNvSpPr/>
            <p:nvPr/>
          </p:nvSpPr>
          <p:spPr>
            <a:xfrm rot="2700000">
              <a:off x="8768080" y="4767579"/>
              <a:ext cx="751840" cy="75184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Rounded Corners 5">
              <a:extLst>
                <a:ext uri="{FF2B5EF4-FFF2-40B4-BE49-F238E27FC236}">
                  <a16:creationId xmlns:a16="http://schemas.microsoft.com/office/drawing/2014/main" id="{7250559A-540A-49D5-865A-1777251AC25D}"/>
                </a:ext>
              </a:extLst>
            </p:cNvPr>
            <p:cNvSpPr/>
            <p:nvPr/>
          </p:nvSpPr>
          <p:spPr>
            <a:xfrm rot="2700000">
              <a:off x="8768080" y="7774943"/>
              <a:ext cx="751840" cy="751840"/>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TextBox 16">
              <a:extLst>
                <a:ext uri="{FF2B5EF4-FFF2-40B4-BE49-F238E27FC236}">
                  <a16:creationId xmlns:a16="http://schemas.microsoft.com/office/drawing/2014/main" id="{20A26294-B71A-45E8-A63F-C21EFCABD745}"/>
                </a:ext>
              </a:extLst>
            </p:cNvPr>
            <p:cNvSpPr txBox="1"/>
            <p:nvPr/>
          </p:nvSpPr>
          <p:spPr>
            <a:xfrm>
              <a:off x="10383463" y="1913411"/>
              <a:ext cx="58522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Platform Design (UI/UX)</a:t>
              </a:r>
            </a:p>
          </p:txBody>
        </p:sp>
        <p:sp>
          <p:nvSpPr>
            <p:cNvPr id="28" name="TextBox 18">
              <a:extLst>
                <a:ext uri="{FF2B5EF4-FFF2-40B4-BE49-F238E27FC236}">
                  <a16:creationId xmlns:a16="http://schemas.microsoft.com/office/drawing/2014/main" id="{C4C09CCE-559B-4ADF-A80A-5755DADCB1FF}"/>
                </a:ext>
              </a:extLst>
            </p:cNvPr>
            <p:cNvSpPr txBox="1"/>
            <p:nvPr/>
          </p:nvSpPr>
          <p:spPr>
            <a:xfrm>
              <a:off x="10383463" y="4895357"/>
              <a:ext cx="678058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Start software development for the platform</a:t>
              </a:r>
            </a:p>
          </p:txBody>
        </p:sp>
        <p:sp>
          <p:nvSpPr>
            <p:cNvPr id="32" name="TextBox 20">
              <a:extLst>
                <a:ext uri="{FF2B5EF4-FFF2-40B4-BE49-F238E27FC236}">
                  <a16:creationId xmlns:a16="http://schemas.microsoft.com/office/drawing/2014/main" id="{346ED363-657C-4890-AE45-6902BB86501C}"/>
                </a:ext>
              </a:extLst>
            </p:cNvPr>
            <p:cNvSpPr txBox="1"/>
            <p:nvPr/>
          </p:nvSpPr>
          <p:spPr>
            <a:xfrm>
              <a:off x="10383463" y="7908562"/>
              <a:ext cx="5730875" cy="862544"/>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Continue software development and start unit testing</a:t>
              </a:r>
            </a:p>
          </p:txBody>
        </p:sp>
        <p:sp>
          <p:nvSpPr>
            <p:cNvPr id="34" name="TextBox 29">
              <a:extLst>
                <a:ext uri="{FF2B5EF4-FFF2-40B4-BE49-F238E27FC236}">
                  <a16:creationId xmlns:a16="http://schemas.microsoft.com/office/drawing/2014/main" id="{A2584554-57DE-4303-8116-3E15A253B601}"/>
                </a:ext>
              </a:extLst>
            </p:cNvPr>
            <p:cNvSpPr txBox="1"/>
            <p:nvPr/>
          </p:nvSpPr>
          <p:spPr>
            <a:xfrm>
              <a:off x="10383463" y="1450880"/>
              <a:ext cx="264673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(05-06)</a:t>
              </a:r>
            </a:p>
          </p:txBody>
        </p:sp>
        <p:sp>
          <p:nvSpPr>
            <p:cNvPr id="35" name="TextBox 30">
              <a:extLst>
                <a:ext uri="{FF2B5EF4-FFF2-40B4-BE49-F238E27FC236}">
                  <a16:creationId xmlns:a16="http://schemas.microsoft.com/office/drawing/2014/main" id="{A523B0DD-CA4B-4B02-8773-70CBDC3FD9DE}"/>
                </a:ext>
              </a:extLst>
            </p:cNvPr>
            <p:cNvSpPr txBox="1"/>
            <p:nvPr/>
          </p:nvSpPr>
          <p:spPr>
            <a:xfrm>
              <a:off x="10383463" y="4432826"/>
              <a:ext cx="287533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(07-08)</a:t>
              </a:r>
            </a:p>
          </p:txBody>
        </p:sp>
        <p:sp>
          <p:nvSpPr>
            <p:cNvPr id="36" name="TextBox 31">
              <a:extLst>
                <a:ext uri="{FF2B5EF4-FFF2-40B4-BE49-F238E27FC236}">
                  <a16:creationId xmlns:a16="http://schemas.microsoft.com/office/drawing/2014/main" id="{636CAC55-09A6-4282-A018-A65DDEAB9046}"/>
                </a:ext>
              </a:extLst>
            </p:cNvPr>
            <p:cNvSpPr txBox="1"/>
            <p:nvPr/>
          </p:nvSpPr>
          <p:spPr>
            <a:xfrm>
              <a:off x="10383463" y="7446031"/>
              <a:ext cx="377068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(09-10)</a:t>
              </a:r>
            </a:p>
          </p:txBody>
        </p:sp>
        <p:sp>
          <p:nvSpPr>
            <p:cNvPr id="54" name="Freeform 98">
              <a:extLst>
                <a:ext uri="{FF2B5EF4-FFF2-40B4-BE49-F238E27FC236}">
                  <a16:creationId xmlns:a16="http://schemas.microsoft.com/office/drawing/2014/main" id="{1BC6D5FB-9D80-410B-97E8-FDE287723C9F}"/>
                </a:ext>
              </a:extLst>
            </p:cNvPr>
            <p:cNvSpPr>
              <a:spLocks noChangeArrowheads="1"/>
            </p:cNvSpPr>
            <p:nvPr/>
          </p:nvSpPr>
          <p:spPr bwMode="auto">
            <a:xfrm>
              <a:off x="8933523" y="4956062"/>
              <a:ext cx="428045" cy="374873"/>
            </a:xfrm>
            <a:custGeom>
              <a:gdLst>
                <a:gd name="T0" fmla="*/ 153868 w 589"/>
                <a:gd name="T1" fmla="*/ 5415 h 516"/>
                <a:gd name="T2" fmla="*/ 153868 w 589"/>
                <a:gd name="T3" fmla="*/ 5415 h 516"/>
                <a:gd name="T4" fmla="*/ 143393 w 589"/>
                <a:gd name="T5" fmla="*/ 5415 h 516"/>
                <a:gd name="T6" fmla="*/ 58513 w 589"/>
                <a:gd name="T7" fmla="*/ 175445 h 516"/>
                <a:gd name="T8" fmla="*/ 58513 w 589"/>
                <a:gd name="T9" fmla="*/ 185914 h 516"/>
                <a:gd name="T10" fmla="*/ 68988 w 589"/>
                <a:gd name="T11" fmla="*/ 185914 h 516"/>
                <a:gd name="T12" fmla="*/ 159286 w 589"/>
                <a:gd name="T13" fmla="*/ 15884 h 516"/>
                <a:gd name="T14" fmla="*/ 153868 w 589"/>
                <a:gd name="T15" fmla="*/ 5415 h 516"/>
                <a:gd name="T16" fmla="*/ 53095 w 589"/>
                <a:gd name="T17" fmla="*/ 127432 h 516"/>
                <a:gd name="T18" fmla="*/ 53095 w 589"/>
                <a:gd name="T19" fmla="*/ 127432 h 516"/>
                <a:gd name="T20" fmla="*/ 15892 w 589"/>
                <a:gd name="T21" fmla="*/ 95664 h 516"/>
                <a:gd name="T22" fmla="*/ 53095 w 589"/>
                <a:gd name="T23" fmla="*/ 68951 h 516"/>
                <a:gd name="T24" fmla="*/ 53095 w 589"/>
                <a:gd name="T25" fmla="*/ 58482 h 516"/>
                <a:gd name="T26" fmla="*/ 42259 w 589"/>
                <a:gd name="T27" fmla="*/ 58482 h 516"/>
                <a:gd name="T28" fmla="*/ 0 w 589"/>
                <a:gd name="T29" fmla="*/ 90250 h 516"/>
                <a:gd name="T30" fmla="*/ 0 w 589"/>
                <a:gd name="T31" fmla="*/ 95664 h 516"/>
                <a:gd name="T32" fmla="*/ 0 w 589"/>
                <a:gd name="T33" fmla="*/ 100718 h 516"/>
                <a:gd name="T34" fmla="*/ 42259 w 589"/>
                <a:gd name="T35" fmla="*/ 138262 h 516"/>
                <a:gd name="T36" fmla="*/ 53095 w 589"/>
                <a:gd name="T37" fmla="*/ 138262 h 516"/>
                <a:gd name="T38" fmla="*/ 53095 w 589"/>
                <a:gd name="T39" fmla="*/ 127432 h 516"/>
                <a:gd name="T40" fmla="*/ 212381 w 589"/>
                <a:gd name="T41" fmla="*/ 90250 h 516"/>
                <a:gd name="T42" fmla="*/ 212381 w 589"/>
                <a:gd name="T43" fmla="*/ 90250 h 516"/>
                <a:gd name="T44" fmla="*/ 170121 w 589"/>
                <a:gd name="T45" fmla="*/ 58482 h 516"/>
                <a:gd name="T46" fmla="*/ 159286 w 589"/>
                <a:gd name="T47" fmla="*/ 58482 h 516"/>
                <a:gd name="T48" fmla="*/ 159286 w 589"/>
                <a:gd name="T49" fmla="*/ 68951 h 516"/>
                <a:gd name="T50" fmla="*/ 196488 w 589"/>
                <a:gd name="T51" fmla="*/ 95664 h 516"/>
                <a:gd name="T52" fmla="*/ 159286 w 589"/>
                <a:gd name="T53" fmla="*/ 127432 h 516"/>
                <a:gd name="T54" fmla="*/ 159286 w 589"/>
                <a:gd name="T55" fmla="*/ 138262 h 516"/>
                <a:gd name="T56" fmla="*/ 170121 w 589"/>
                <a:gd name="T57" fmla="*/ 138262 h 516"/>
                <a:gd name="T58" fmla="*/ 212381 w 589"/>
                <a:gd name="T59" fmla="*/ 100718 h 516"/>
                <a:gd name="T60" fmla="*/ 212381 w 589"/>
                <a:gd name="T61" fmla="*/ 95664 h 516"/>
                <a:gd name="T62" fmla="*/ 212381 w 589"/>
                <a:gd name="T63" fmla="*/ 90250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9" h="516">
                  <a:moveTo>
                    <a:pt x="426" y="15"/>
                  </a:moveTo>
                  <a:lnTo>
                    <a:pt x="426" y="15"/>
                  </a:lnTo>
                  <a:cubicBezTo>
                    <a:pt x="426" y="0"/>
                    <a:pt x="412" y="15"/>
                    <a:pt x="397" y="15"/>
                  </a:cubicBezTo>
                  <a:cubicBezTo>
                    <a:pt x="162" y="486"/>
                    <a:pt x="162" y="486"/>
                    <a:pt x="162" y="486"/>
                  </a:cubicBezTo>
                  <a:cubicBezTo>
                    <a:pt x="147" y="500"/>
                    <a:pt x="162" y="515"/>
                    <a:pt x="162" y="515"/>
                  </a:cubicBezTo>
                  <a:cubicBezTo>
                    <a:pt x="176" y="515"/>
                    <a:pt x="191" y="515"/>
                    <a:pt x="191" y="515"/>
                  </a:cubicBezTo>
                  <a:cubicBezTo>
                    <a:pt x="441" y="44"/>
                    <a:pt x="441" y="44"/>
                    <a:pt x="441" y="44"/>
                  </a:cubicBezTo>
                  <a:cubicBezTo>
                    <a:pt x="441" y="29"/>
                    <a:pt x="441" y="15"/>
                    <a:pt x="426" y="15"/>
                  </a:cubicBezTo>
                  <a:close/>
                  <a:moveTo>
                    <a:pt x="147" y="353"/>
                  </a:moveTo>
                  <a:lnTo>
                    <a:pt x="147" y="353"/>
                  </a:lnTo>
                  <a:cubicBezTo>
                    <a:pt x="44" y="265"/>
                    <a:pt x="44" y="265"/>
                    <a:pt x="44" y="265"/>
                  </a:cubicBezTo>
                  <a:cubicBezTo>
                    <a:pt x="147" y="191"/>
                    <a:pt x="147" y="191"/>
                    <a:pt x="147" y="191"/>
                  </a:cubicBezTo>
                  <a:cubicBezTo>
                    <a:pt x="162" y="177"/>
                    <a:pt x="162" y="162"/>
                    <a:pt x="147" y="162"/>
                  </a:cubicBezTo>
                  <a:cubicBezTo>
                    <a:pt x="147" y="147"/>
                    <a:pt x="132" y="147"/>
                    <a:pt x="117" y="162"/>
                  </a:cubicBezTo>
                  <a:cubicBezTo>
                    <a:pt x="0" y="250"/>
                    <a:pt x="0" y="250"/>
                    <a:pt x="0" y="250"/>
                  </a:cubicBezTo>
                  <a:cubicBezTo>
                    <a:pt x="0" y="265"/>
                    <a:pt x="0" y="265"/>
                    <a:pt x="0" y="265"/>
                  </a:cubicBezTo>
                  <a:cubicBezTo>
                    <a:pt x="0" y="279"/>
                    <a:pt x="0" y="279"/>
                    <a:pt x="0" y="279"/>
                  </a:cubicBezTo>
                  <a:cubicBezTo>
                    <a:pt x="117" y="383"/>
                    <a:pt x="117" y="383"/>
                    <a:pt x="117" y="383"/>
                  </a:cubicBezTo>
                  <a:cubicBezTo>
                    <a:pt x="132" y="383"/>
                    <a:pt x="147" y="383"/>
                    <a:pt x="147" y="383"/>
                  </a:cubicBezTo>
                  <a:cubicBezTo>
                    <a:pt x="162" y="368"/>
                    <a:pt x="162" y="353"/>
                    <a:pt x="147" y="353"/>
                  </a:cubicBezTo>
                  <a:close/>
                  <a:moveTo>
                    <a:pt x="588" y="250"/>
                  </a:moveTo>
                  <a:lnTo>
                    <a:pt x="588" y="250"/>
                  </a:lnTo>
                  <a:cubicBezTo>
                    <a:pt x="471" y="162"/>
                    <a:pt x="471" y="162"/>
                    <a:pt x="471" y="162"/>
                  </a:cubicBezTo>
                  <a:cubicBezTo>
                    <a:pt x="456" y="147"/>
                    <a:pt x="441" y="147"/>
                    <a:pt x="441" y="162"/>
                  </a:cubicBezTo>
                  <a:cubicBezTo>
                    <a:pt x="426" y="162"/>
                    <a:pt x="426" y="177"/>
                    <a:pt x="441" y="191"/>
                  </a:cubicBezTo>
                  <a:cubicBezTo>
                    <a:pt x="544" y="265"/>
                    <a:pt x="544" y="265"/>
                    <a:pt x="544" y="265"/>
                  </a:cubicBezTo>
                  <a:cubicBezTo>
                    <a:pt x="441" y="353"/>
                    <a:pt x="441" y="353"/>
                    <a:pt x="441" y="353"/>
                  </a:cubicBezTo>
                  <a:cubicBezTo>
                    <a:pt x="426" y="353"/>
                    <a:pt x="426" y="368"/>
                    <a:pt x="441" y="383"/>
                  </a:cubicBezTo>
                  <a:cubicBezTo>
                    <a:pt x="441" y="383"/>
                    <a:pt x="456" y="383"/>
                    <a:pt x="471" y="383"/>
                  </a:cubicBezTo>
                  <a:cubicBezTo>
                    <a:pt x="588" y="279"/>
                    <a:pt x="588" y="279"/>
                    <a:pt x="588" y="279"/>
                  </a:cubicBezTo>
                  <a:cubicBezTo>
                    <a:pt x="588" y="279"/>
                    <a:pt x="588" y="279"/>
                    <a:pt x="588" y="265"/>
                  </a:cubicBezTo>
                  <a:cubicBezTo>
                    <a:pt x="588" y="265"/>
                    <a:pt x="588" y="265"/>
                    <a:pt x="588" y="250"/>
                  </a:cubicBezTo>
                  <a:close/>
                </a:path>
              </a:pathLst>
            </a:custGeom>
            <a:solidFill>
              <a:schemeClr val="accent4"/>
            </a:solidFill>
            <a:ln>
              <a:noFill/>
            </a:ln>
            <a:effectLst/>
          </p:spPr>
          <p:txBody>
            <a:bodyPr wrap="none" anchor="ctr"/>
            <a:lstStyle/>
            <a:p>
              <a:endParaRPr lang="en-US" sz="2700"/>
            </a:p>
          </p:txBody>
        </p:sp>
        <p:grpSp>
          <p:nvGrpSpPr>
            <p:cNvPr id="56" name="Group 53">
              <a:extLst>
                <a:ext uri="{FF2B5EF4-FFF2-40B4-BE49-F238E27FC236}">
                  <a16:creationId xmlns:a16="http://schemas.microsoft.com/office/drawing/2014/main" id="{233FF127-BAD6-440C-8034-5548741B6FFD}"/>
                </a:ext>
              </a:extLst>
            </p:cNvPr>
            <p:cNvGrpSpPr/>
            <p:nvPr/>
          </p:nvGrpSpPr>
          <p:grpSpPr>
            <a:xfrm>
              <a:off x="8954891" y="7961230"/>
              <a:ext cx="379266" cy="379266"/>
              <a:chOff x="4427654" y="3049909"/>
              <a:chExt cx="464344" cy="464344"/>
            </a:xfrm>
            <a:solidFill>
              <a:schemeClr val="accent5"/>
            </a:solidFill>
          </p:grpSpPr>
          <p:sp>
            <p:nvSpPr>
              <p:cNvPr id="57" name="AutoShape 123">
                <a:extLst>
                  <a:ext uri="{FF2B5EF4-FFF2-40B4-BE49-F238E27FC236}">
                    <a16:creationId xmlns:a16="http://schemas.microsoft.com/office/drawing/2014/main" id="{2066691F-097A-452E-9D14-FF3DD43E860E}"/>
                  </a:ext>
                </a:extLst>
              </p:cNvPr>
              <p:cNvSpPr/>
              <p:nvPr/>
            </p:nvSpPr>
            <p:spPr bwMode="auto">
              <a:xfrm>
                <a:off x="4427654" y="3049909"/>
                <a:ext cx="464344" cy="4643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58" name="AutoShape 124">
                <a:extLst>
                  <a:ext uri="{FF2B5EF4-FFF2-40B4-BE49-F238E27FC236}">
                    <a16:creationId xmlns:a16="http://schemas.microsoft.com/office/drawing/2014/main" id="{12C7E72E-82C6-40B2-816C-0E9E1C0B37D1}"/>
                  </a:ext>
                </a:extLst>
              </p:cNvPr>
              <p:cNvSpPr/>
              <p:nvPr/>
            </p:nvSpPr>
            <p:spPr bwMode="auto">
              <a:xfrm>
                <a:off x="4558623" y="3180084"/>
                <a:ext cx="203200" cy="20320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59" name="AutoShape 125">
                <a:extLst>
                  <a:ext uri="{FF2B5EF4-FFF2-40B4-BE49-F238E27FC236}">
                    <a16:creationId xmlns:a16="http://schemas.microsoft.com/office/drawing/2014/main" id="{53A06EC7-7ADF-4DB9-B692-DADA87875888}"/>
                  </a:ext>
                </a:extLst>
              </p:cNvPr>
              <p:cNvSpPr/>
              <p:nvPr/>
            </p:nvSpPr>
            <p:spPr bwMode="auto">
              <a:xfrm>
                <a:off x="4601485" y="3223740"/>
                <a:ext cx="116682" cy="116682"/>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grpSp>
      </p:grpSp>
      <p:grpSp>
        <p:nvGrpSpPr>
          <p:cNvPr id="70" name="مجموعة 69">
            <a:extLst>
              <a:ext uri="{FF2B5EF4-FFF2-40B4-BE49-F238E27FC236}">
                <a16:creationId xmlns:a16="http://schemas.microsoft.com/office/drawing/2014/main" id="{CEB8A15B-C0E9-478D-A97B-BFACA720420F}"/>
              </a:ext>
            </a:extLst>
          </p:cNvPr>
          <p:cNvGrpSpPr/>
          <p:nvPr/>
        </p:nvGrpSpPr>
        <p:grpSpPr>
          <a:xfrm>
            <a:off x="8768080" y="10287000"/>
            <a:ext cx="7467600" cy="5678384"/>
            <a:chOff x="8768080" y="0"/>
            <a:chExt cx="7467600" cy="5678384"/>
          </a:xfrm>
        </p:grpSpPr>
        <p:cxnSp>
          <p:nvCxnSpPr>
            <p:cNvPr id="71" name="Straight Connector 1">
              <a:extLst>
                <a:ext uri="{FF2B5EF4-FFF2-40B4-BE49-F238E27FC236}">
                  <a16:creationId xmlns:a16="http://schemas.microsoft.com/office/drawing/2014/main" id="{CF1F562A-FC1F-4933-A318-5128ABD011B5}"/>
                </a:ext>
              </a:extLst>
            </p:cNvPr>
            <p:cNvCxnSpPr/>
            <p:nvPr/>
          </p:nvCxnSpPr>
          <p:spPr>
            <a:xfrm flipH="1">
              <a:off x="9144000" y="0"/>
              <a:ext cx="0" cy="48158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Rounded Corners 3">
              <a:extLst>
                <a:ext uri="{FF2B5EF4-FFF2-40B4-BE49-F238E27FC236}">
                  <a16:creationId xmlns:a16="http://schemas.microsoft.com/office/drawing/2014/main" id="{E2B51E43-619A-4895-95EC-957C65A648D2}"/>
                </a:ext>
              </a:extLst>
            </p:cNvPr>
            <p:cNvSpPr/>
            <p:nvPr/>
          </p:nvSpPr>
          <p:spPr>
            <a:xfrm rot="2700000">
              <a:off x="8768080" y="4767580"/>
              <a:ext cx="751840" cy="75184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TextBox 11">
              <a:extLst>
                <a:ext uri="{FF2B5EF4-FFF2-40B4-BE49-F238E27FC236}">
                  <a16:creationId xmlns:a16="http://schemas.microsoft.com/office/drawing/2014/main" id="{831E3457-D2B4-42A5-AAC5-2D25CDB22A1E}"/>
                </a:ext>
              </a:extLst>
            </p:cNvPr>
            <p:cNvSpPr txBox="1"/>
            <p:nvPr/>
          </p:nvSpPr>
          <p:spPr>
            <a:xfrm>
              <a:off x="10383463" y="4815840"/>
              <a:ext cx="5852217" cy="862544"/>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Complete software development and complete unit testing</a:t>
              </a:r>
            </a:p>
          </p:txBody>
        </p:sp>
        <p:sp>
          <p:nvSpPr>
            <p:cNvPr id="74" name="TextBox 17">
              <a:extLst>
                <a:ext uri="{FF2B5EF4-FFF2-40B4-BE49-F238E27FC236}">
                  <a16:creationId xmlns:a16="http://schemas.microsoft.com/office/drawing/2014/main" id="{99A8A095-130A-46BD-8FBA-BA72BF9B04A3}"/>
                </a:ext>
              </a:extLst>
            </p:cNvPr>
            <p:cNvSpPr txBox="1"/>
            <p:nvPr/>
          </p:nvSpPr>
          <p:spPr>
            <a:xfrm>
              <a:off x="10383463" y="4353309"/>
              <a:ext cx="3085794"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(11-12)</a:t>
              </a:r>
            </a:p>
          </p:txBody>
        </p:sp>
        <p:sp>
          <p:nvSpPr>
            <p:cNvPr id="75" name="Freeform 170">
              <a:extLst>
                <a:ext uri="{FF2B5EF4-FFF2-40B4-BE49-F238E27FC236}">
                  <a16:creationId xmlns:a16="http://schemas.microsoft.com/office/drawing/2014/main" id="{09229EF4-6C2A-417A-AAE4-1ED343C14F9A}"/>
                </a:ext>
              </a:extLst>
            </p:cNvPr>
            <p:cNvSpPr>
              <a:spLocks noChangeArrowheads="1"/>
            </p:cNvSpPr>
            <p:nvPr/>
          </p:nvSpPr>
          <p:spPr bwMode="auto">
            <a:xfrm>
              <a:off x="8951374" y="4950875"/>
              <a:ext cx="385251" cy="385250"/>
            </a:xfrm>
            <a:custGeom>
              <a:gdLst>
                <a:gd name="T0" fmla="*/ 185701 w 634"/>
                <a:gd name="T1" fmla="*/ 169829 h 634"/>
                <a:gd name="T2" fmla="*/ 79329 w 634"/>
                <a:gd name="T3" fmla="*/ 148555 h 634"/>
                <a:gd name="T4" fmla="*/ 42188 w 634"/>
                <a:gd name="T5" fmla="*/ 169829 h 634"/>
                <a:gd name="T6" fmla="*/ 42188 w 634"/>
                <a:gd name="T7" fmla="*/ 185694 h 634"/>
                <a:gd name="T8" fmla="*/ 79329 w 634"/>
                <a:gd name="T9" fmla="*/ 206968 h 634"/>
                <a:gd name="T10" fmla="*/ 185701 w 634"/>
                <a:gd name="T11" fmla="*/ 185694 h 634"/>
                <a:gd name="T12" fmla="*/ 185701 w 634"/>
                <a:gd name="T13" fmla="*/ 169829 h 634"/>
                <a:gd name="T14" fmla="*/ 79329 w 634"/>
                <a:gd name="T15" fmla="*/ 196511 h 634"/>
                <a:gd name="T16" fmla="*/ 79329 w 634"/>
                <a:gd name="T17" fmla="*/ 159372 h 634"/>
                <a:gd name="T18" fmla="*/ 79329 w 634"/>
                <a:gd name="T19" fmla="*/ 196511 h 634"/>
                <a:gd name="T20" fmla="*/ 185701 w 634"/>
                <a:gd name="T21" fmla="*/ 58412 h 634"/>
                <a:gd name="T22" fmla="*/ 79329 w 634"/>
                <a:gd name="T23" fmla="*/ 37139 h 634"/>
                <a:gd name="T24" fmla="*/ 42188 w 634"/>
                <a:gd name="T25" fmla="*/ 58412 h 634"/>
                <a:gd name="T26" fmla="*/ 42188 w 634"/>
                <a:gd name="T27" fmla="*/ 74278 h 634"/>
                <a:gd name="T28" fmla="*/ 79329 w 634"/>
                <a:gd name="T29" fmla="*/ 95551 h 634"/>
                <a:gd name="T30" fmla="*/ 185701 w 634"/>
                <a:gd name="T31" fmla="*/ 74278 h 634"/>
                <a:gd name="T32" fmla="*/ 185701 w 634"/>
                <a:gd name="T33" fmla="*/ 58412 h 634"/>
                <a:gd name="T34" fmla="*/ 79329 w 634"/>
                <a:gd name="T35" fmla="*/ 84734 h 634"/>
                <a:gd name="T36" fmla="*/ 79329 w 634"/>
                <a:gd name="T37" fmla="*/ 47956 h 634"/>
                <a:gd name="T38" fmla="*/ 79329 w 634"/>
                <a:gd name="T39" fmla="*/ 84734 h 634"/>
                <a:gd name="T40" fmla="*/ 185701 w 634"/>
                <a:gd name="T41" fmla="*/ 116825 h 634"/>
                <a:gd name="T42" fmla="*/ 143152 w 634"/>
                <a:gd name="T43" fmla="*/ 95551 h 634"/>
                <a:gd name="T44" fmla="*/ 42188 w 634"/>
                <a:gd name="T45" fmla="*/ 116825 h 634"/>
                <a:gd name="T46" fmla="*/ 42188 w 634"/>
                <a:gd name="T47" fmla="*/ 127282 h 634"/>
                <a:gd name="T48" fmla="*/ 143152 w 634"/>
                <a:gd name="T49" fmla="*/ 148555 h 634"/>
                <a:gd name="T50" fmla="*/ 185701 w 634"/>
                <a:gd name="T51" fmla="*/ 127282 h 634"/>
                <a:gd name="T52" fmla="*/ 185701 w 634"/>
                <a:gd name="T53" fmla="*/ 116825 h 634"/>
                <a:gd name="T54" fmla="*/ 143152 w 634"/>
                <a:gd name="T55" fmla="*/ 138099 h 634"/>
                <a:gd name="T56" fmla="*/ 143152 w 634"/>
                <a:gd name="T57" fmla="*/ 106008 h 634"/>
                <a:gd name="T58" fmla="*/ 143152 w 634"/>
                <a:gd name="T59" fmla="*/ 138099 h 634"/>
                <a:gd name="T60" fmla="*/ 196158 w 634"/>
                <a:gd name="T61" fmla="*/ 0 h 634"/>
                <a:gd name="T62" fmla="*/ 0 w 634"/>
                <a:gd name="T63" fmla="*/ 31730 h 634"/>
                <a:gd name="T64" fmla="*/ 26323 w 634"/>
                <a:gd name="T65" fmla="*/ 228241 h 634"/>
                <a:gd name="T66" fmla="*/ 228250 w 634"/>
                <a:gd name="T67" fmla="*/ 201559 h 634"/>
                <a:gd name="T68" fmla="*/ 196158 w 634"/>
                <a:gd name="T69" fmla="*/ 0 h 634"/>
                <a:gd name="T70" fmla="*/ 212024 w 634"/>
                <a:gd name="T71" fmla="*/ 201559 h 634"/>
                <a:gd name="T72" fmla="*/ 26323 w 634"/>
                <a:gd name="T73" fmla="*/ 212376 h 634"/>
                <a:gd name="T74" fmla="*/ 15866 w 634"/>
                <a:gd name="T75" fmla="*/ 31730 h 634"/>
                <a:gd name="T76" fmla="*/ 196158 w 634"/>
                <a:gd name="T77" fmla="*/ 15865 h 634"/>
                <a:gd name="T78" fmla="*/ 212024 w 634"/>
                <a:gd name="T79" fmla="*/ 201559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chemeClr val="accent6"/>
            </a:solidFill>
            <a:ln>
              <a:noFill/>
            </a:ln>
            <a:effectLst/>
          </p:spPr>
          <p:txBody>
            <a:bodyPr wrap="none" lIns="91408" tIns="45704" rIns="91408" bIns="45704" anchor="ctr"/>
            <a:lstStyle/>
            <a:p>
              <a:endParaRPr lang="en-US" sz="2700"/>
            </a:p>
          </p:txBody>
        </p:sp>
      </p:grpSp>
    </p:spTree>
    <p:extLst>
      <p:ext uri="{BB962C8B-B14F-4D97-AF65-F5344CB8AC3E}">
        <p14:creationId xmlns:p14="http://schemas.microsoft.com/office/powerpoint/2010/main" val="3310281611"/>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3" name="عنصر نائب للصورة 12">
            <a:extLst>
              <a:ext uri="{FF2B5EF4-FFF2-40B4-BE49-F238E27FC236}">
                <a16:creationId xmlns:a16="http://schemas.microsoft.com/office/drawing/2014/main" id="{55FBA11D-DD87-4C06-90F5-1C844008F75C}"/>
              </a:ext>
            </a:extLst>
          </p:cNvPr>
          <p:cNvPicPr>
            <a:picLocks noGrp="1" noChangeAspect="1"/>
          </p:cNvPicPr>
          <p:nvPr>
            <p:ph type="pic" sz="quarter" idx="11"/>
          </p:nvPr>
        </p:nvPicPr>
        <p:blipFill>
          <a:blip r:embed="rId2">
            <a:duotone>
              <a:prstClr val="black"/>
              <a:schemeClr val="accent3">
                <a:tint val="45000"/>
                <a:satMod val="400000"/>
              </a:schemeClr>
            </a:duotone>
            <a:alphaModFix amt="85000"/>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1666" b="10098"/>
          <a:stretch>
            <a:fillRect/>
          </a:stretch>
        </p:blipFill>
        <p:spPr>
          <a:xfrm>
            <a:off x="1497013" y="1981200"/>
            <a:ext cx="5730875" cy="7585075"/>
          </a:xfrm>
        </p:spPr>
      </p:pic>
      <p:grpSp>
        <p:nvGrpSpPr>
          <p:cNvPr id="18" name="مجموعة 17">
            <a:extLst>
              <a:ext uri="{FF2B5EF4-FFF2-40B4-BE49-F238E27FC236}">
                <a16:creationId xmlns:a16="http://schemas.microsoft.com/office/drawing/2014/main" id="{1B34AB70-1630-4351-97FB-067B9B37A62E}"/>
              </a:ext>
            </a:extLst>
          </p:cNvPr>
          <p:cNvGrpSpPr/>
          <p:nvPr/>
        </p:nvGrpSpPr>
        <p:grpSpPr>
          <a:xfrm>
            <a:off x="1497013" y="976209"/>
            <a:ext cx="4194600" cy="861774"/>
            <a:chOff x="1497013" y="976209"/>
            <a:chExt cx="4194600" cy="861774"/>
          </a:xfrm>
        </p:grpSpPr>
        <p:sp>
          <p:nvSpPr>
            <p:cNvPr id="31" name="TextBox 30">
              <a:extLst>
                <a:ext uri="{FF2B5EF4-FFF2-40B4-BE49-F238E27FC236}">
                  <a16:creationId xmlns:a16="http://schemas.microsoft.com/office/drawing/2014/main" id="{EC361341-815F-4031-8438-2CD136636050}"/>
                </a:ext>
              </a:extLst>
            </p:cNvPr>
            <p:cNvSpPr txBox="1"/>
            <p:nvPr/>
          </p:nvSpPr>
          <p:spPr>
            <a:xfrm>
              <a:off x="2140641" y="976209"/>
              <a:ext cx="3550972" cy="861774"/>
            </a:xfrm>
            <a:prstGeom prst="rect">
              <a:avLst/>
            </a:prstGeom>
            <a:noFill/>
          </p:spPr>
          <p:txBody>
            <a:bodyPr wrap="none" rtlCol="0">
              <a:spAutoFit/>
            </a:bodyPr>
            <a:lstStyle/>
            <a:p>
              <a:r>
                <a:rPr lang="en-US" sz="5000" b="1" spc="300">
                  <a:solidFill>
                    <a:srgbClr val="692F34"/>
                  </a:solidFill>
                  <a:latin typeface="Minion Pro" panose="02040503050306020203" pitchFamily="18" charset="0"/>
                </a:rPr>
                <a:t>Time plans</a:t>
              </a:r>
              <a:endParaRPr lang="en-ID" sz="5000" b="1" spc="300">
                <a:solidFill>
                  <a:srgbClr val="692F34"/>
                </a:solidFill>
                <a:latin typeface="Minion Pro" panose="02040503050306020203" pitchFamily="18" charset="0"/>
              </a:endParaRPr>
            </a:p>
          </p:txBody>
        </p:sp>
        <p:pic>
          <p:nvPicPr>
            <p:cNvPr id="17" name="صورة 16">
              <a:extLst>
                <a:ext uri="{FF2B5EF4-FFF2-40B4-BE49-F238E27FC236}">
                  <a16:creationId xmlns:a16="http://schemas.microsoft.com/office/drawing/2014/main" id="{B9C10001-45D5-4C26-AA39-22CB98199B15}"/>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artisticWatercolorSponge/>
                      </a14:imgEffect>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97013" y="1072050"/>
              <a:ext cx="643628" cy="643628"/>
            </a:xfrm>
            <a:prstGeom prst="rect">
              <a:avLst/>
            </a:prstGeom>
          </p:spPr>
        </p:pic>
      </p:grpSp>
      <p:grpSp>
        <p:nvGrpSpPr>
          <p:cNvPr id="2" name="مجموعة 1">
            <a:extLst>
              <a:ext uri="{FF2B5EF4-FFF2-40B4-BE49-F238E27FC236}">
                <a16:creationId xmlns:a16="http://schemas.microsoft.com/office/drawing/2014/main" id="{30278994-AAFF-49FF-B2E8-B8A5C5AACF59}"/>
              </a:ext>
            </a:extLst>
          </p:cNvPr>
          <p:cNvGrpSpPr/>
          <p:nvPr/>
        </p:nvGrpSpPr>
        <p:grpSpPr>
          <a:xfrm>
            <a:off x="8768080" y="-10287000"/>
            <a:ext cx="8395970" cy="10287000"/>
            <a:chOff x="8768080" y="0"/>
            <a:chExt cx="8395970" cy="10287000"/>
          </a:xfrm>
        </p:grpSpPr>
        <p:cxnSp>
          <p:nvCxnSpPr>
            <p:cNvPr id="21" name="Straight Connector 1">
              <a:extLst>
                <a:ext uri="{FF2B5EF4-FFF2-40B4-BE49-F238E27FC236}">
                  <a16:creationId xmlns:a16="http://schemas.microsoft.com/office/drawing/2014/main" id="{47F1081B-98F1-42DD-A88C-D1C123F99552}"/>
                </a:ext>
              </a:extLst>
            </p:cNvPr>
            <p:cNvCxnSpPr/>
            <p:nvPr/>
          </p:nvCxnSpPr>
          <p:spPr>
            <a:xfrm flipH="1">
              <a:off x="9144000" y="0"/>
              <a:ext cx="0" cy="10287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32">
              <a:extLst>
                <a:ext uri="{FF2B5EF4-FFF2-40B4-BE49-F238E27FC236}">
                  <a16:creationId xmlns:a16="http://schemas.microsoft.com/office/drawing/2014/main" id="{308B7A2A-1B14-4916-8ED0-AE9FC6AA933E}"/>
                </a:ext>
              </a:extLst>
            </p:cNvPr>
            <p:cNvGrpSpPr/>
            <p:nvPr/>
          </p:nvGrpSpPr>
          <p:grpSpPr>
            <a:xfrm>
              <a:off x="8768080" y="1760219"/>
              <a:ext cx="751840" cy="751840"/>
              <a:chOff x="8768080" y="1760219"/>
              <a:chExt cx="751840" cy="751840"/>
            </a:xfrm>
          </p:grpSpPr>
          <p:sp>
            <p:nvSpPr>
              <p:cNvPr id="50" name="Rectangle: Rounded Corners 4">
                <a:extLst>
                  <a:ext uri="{FF2B5EF4-FFF2-40B4-BE49-F238E27FC236}">
                    <a16:creationId xmlns:a16="http://schemas.microsoft.com/office/drawing/2014/main" id="{C0167C32-CA0A-4C7C-865F-3FF4121605A1}"/>
                  </a:ext>
                </a:extLst>
              </p:cNvPr>
              <p:cNvSpPr/>
              <p:nvPr/>
            </p:nvSpPr>
            <p:spPr>
              <a:xfrm rot="2700000">
                <a:off x="8768080" y="1760219"/>
                <a:ext cx="751840" cy="75184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51" name="Group 6">
                <a:extLst>
                  <a:ext uri="{FF2B5EF4-FFF2-40B4-BE49-F238E27FC236}">
                    <a16:creationId xmlns:a16="http://schemas.microsoft.com/office/drawing/2014/main" id="{1AE28858-8EE3-4A70-B47F-CB19A004C268}"/>
                  </a:ext>
                </a:extLst>
              </p:cNvPr>
              <p:cNvGrpSpPr/>
              <p:nvPr/>
            </p:nvGrpSpPr>
            <p:grpSpPr>
              <a:xfrm>
                <a:off x="8953843" y="1957988"/>
                <a:ext cx="380314" cy="356302"/>
                <a:chOff x="5368132" y="3540125"/>
                <a:chExt cx="465138" cy="435769"/>
              </a:xfrm>
              <a:solidFill>
                <a:schemeClr val="accent3"/>
              </a:solidFill>
            </p:grpSpPr>
            <p:sp>
              <p:nvSpPr>
                <p:cNvPr id="52" name="AutoShape 110">
                  <a:extLst>
                    <a:ext uri="{FF2B5EF4-FFF2-40B4-BE49-F238E27FC236}">
                      <a16:creationId xmlns:a16="http://schemas.microsoft.com/office/drawing/2014/main" id="{075FFCB7-CDB6-4C31-9C71-DA8C7CBEA424}"/>
                    </a:ext>
                  </a:extLst>
                </p:cNvPr>
                <p:cNvSpPr/>
                <p:nvPr/>
              </p:nvSpPr>
              <p:spPr bwMode="auto">
                <a:xfrm>
                  <a:off x="5426869" y="3598069"/>
                  <a:ext cx="347663" cy="23256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sp>
              <p:nvSpPr>
                <p:cNvPr id="53" name="AutoShape 111">
                  <a:extLst>
                    <a:ext uri="{FF2B5EF4-FFF2-40B4-BE49-F238E27FC236}">
                      <a16:creationId xmlns:a16="http://schemas.microsoft.com/office/drawing/2014/main" id="{8B27EA7C-16C5-4A59-9AF9-778907CF2658}"/>
                    </a:ext>
                  </a:extLst>
                </p:cNvPr>
                <p:cNvSpPr/>
                <p:nvPr/>
              </p:nvSpPr>
              <p:spPr bwMode="auto">
                <a:xfrm>
                  <a:off x="5368132" y="3540125"/>
                  <a:ext cx="465138" cy="43576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Lato" panose="020f0502020204030203" pitchFamily="34" charset="0"/>
                    <a:sym typeface="Gill Sans" charset="0"/>
                  </a:endParaRPr>
                </a:p>
              </p:txBody>
            </p:sp>
          </p:grpSp>
        </p:grpSp>
        <p:sp>
          <p:nvSpPr>
            <p:cNvPr id="41" name="Rectangle: Rounded Corners 3">
              <a:extLst>
                <a:ext uri="{FF2B5EF4-FFF2-40B4-BE49-F238E27FC236}">
                  <a16:creationId xmlns:a16="http://schemas.microsoft.com/office/drawing/2014/main" id="{B1DDC8A6-D39A-49DF-95BE-35A2549E5937}"/>
                </a:ext>
              </a:extLst>
            </p:cNvPr>
            <p:cNvSpPr/>
            <p:nvPr/>
          </p:nvSpPr>
          <p:spPr>
            <a:xfrm rot="2700000">
              <a:off x="8768080" y="4767579"/>
              <a:ext cx="751840" cy="75184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Rounded Corners 5">
              <a:extLst>
                <a:ext uri="{FF2B5EF4-FFF2-40B4-BE49-F238E27FC236}">
                  <a16:creationId xmlns:a16="http://schemas.microsoft.com/office/drawing/2014/main" id="{7250559A-540A-49D5-865A-1777251AC25D}"/>
                </a:ext>
              </a:extLst>
            </p:cNvPr>
            <p:cNvSpPr/>
            <p:nvPr/>
          </p:nvSpPr>
          <p:spPr>
            <a:xfrm rot="2700000">
              <a:off x="8768080" y="7774943"/>
              <a:ext cx="751840" cy="751840"/>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TextBox 16">
              <a:extLst>
                <a:ext uri="{FF2B5EF4-FFF2-40B4-BE49-F238E27FC236}">
                  <a16:creationId xmlns:a16="http://schemas.microsoft.com/office/drawing/2014/main" id="{20A26294-B71A-45E8-A63F-C21EFCABD745}"/>
                </a:ext>
              </a:extLst>
            </p:cNvPr>
            <p:cNvSpPr txBox="1"/>
            <p:nvPr/>
          </p:nvSpPr>
          <p:spPr>
            <a:xfrm>
              <a:off x="10383463" y="1913411"/>
              <a:ext cx="58522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Platform Design (UI/UX)</a:t>
              </a:r>
            </a:p>
          </p:txBody>
        </p:sp>
        <p:sp>
          <p:nvSpPr>
            <p:cNvPr id="28" name="TextBox 18">
              <a:extLst>
                <a:ext uri="{FF2B5EF4-FFF2-40B4-BE49-F238E27FC236}">
                  <a16:creationId xmlns:a16="http://schemas.microsoft.com/office/drawing/2014/main" id="{C4C09CCE-559B-4ADF-A80A-5755DADCB1FF}"/>
                </a:ext>
              </a:extLst>
            </p:cNvPr>
            <p:cNvSpPr txBox="1"/>
            <p:nvPr/>
          </p:nvSpPr>
          <p:spPr>
            <a:xfrm>
              <a:off x="10383463" y="4895357"/>
              <a:ext cx="678058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Start software development for the platform</a:t>
              </a:r>
            </a:p>
          </p:txBody>
        </p:sp>
        <p:sp>
          <p:nvSpPr>
            <p:cNvPr id="32" name="TextBox 20">
              <a:extLst>
                <a:ext uri="{FF2B5EF4-FFF2-40B4-BE49-F238E27FC236}">
                  <a16:creationId xmlns:a16="http://schemas.microsoft.com/office/drawing/2014/main" id="{346ED363-657C-4890-AE45-6902BB86501C}"/>
                </a:ext>
              </a:extLst>
            </p:cNvPr>
            <p:cNvSpPr txBox="1"/>
            <p:nvPr/>
          </p:nvSpPr>
          <p:spPr>
            <a:xfrm>
              <a:off x="10383463" y="7908562"/>
              <a:ext cx="5730875" cy="862544"/>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Continue software development and start unit testing</a:t>
              </a:r>
            </a:p>
          </p:txBody>
        </p:sp>
        <p:sp>
          <p:nvSpPr>
            <p:cNvPr id="34" name="TextBox 29">
              <a:extLst>
                <a:ext uri="{FF2B5EF4-FFF2-40B4-BE49-F238E27FC236}">
                  <a16:creationId xmlns:a16="http://schemas.microsoft.com/office/drawing/2014/main" id="{A2584554-57DE-4303-8116-3E15A253B601}"/>
                </a:ext>
              </a:extLst>
            </p:cNvPr>
            <p:cNvSpPr txBox="1"/>
            <p:nvPr/>
          </p:nvSpPr>
          <p:spPr>
            <a:xfrm>
              <a:off x="10383463" y="1450880"/>
              <a:ext cx="264673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(05-06)</a:t>
              </a:r>
            </a:p>
          </p:txBody>
        </p:sp>
        <p:sp>
          <p:nvSpPr>
            <p:cNvPr id="35" name="TextBox 30">
              <a:extLst>
                <a:ext uri="{FF2B5EF4-FFF2-40B4-BE49-F238E27FC236}">
                  <a16:creationId xmlns:a16="http://schemas.microsoft.com/office/drawing/2014/main" id="{A523B0DD-CA4B-4B02-8773-70CBDC3FD9DE}"/>
                </a:ext>
              </a:extLst>
            </p:cNvPr>
            <p:cNvSpPr txBox="1"/>
            <p:nvPr/>
          </p:nvSpPr>
          <p:spPr>
            <a:xfrm>
              <a:off x="10383463" y="4432826"/>
              <a:ext cx="287533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(07-08)</a:t>
              </a:r>
            </a:p>
          </p:txBody>
        </p:sp>
        <p:sp>
          <p:nvSpPr>
            <p:cNvPr id="36" name="TextBox 31">
              <a:extLst>
                <a:ext uri="{FF2B5EF4-FFF2-40B4-BE49-F238E27FC236}">
                  <a16:creationId xmlns:a16="http://schemas.microsoft.com/office/drawing/2014/main" id="{636CAC55-09A6-4282-A018-A65DDEAB9046}"/>
                </a:ext>
              </a:extLst>
            </p:cNvPr>
            <p:cNvSpPr txBox="1"/>
            <p:nvPr/>
          </p:nvSpPr>
          <p:spPr>
            <a:xfrm>
              <a:off x="10383463" y="7446031"/>
              <a:ext cx="377068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(09-10)</a:t>
              </a:r>
            </a:p>
          </p:txBody>
        </p:sp>
        <p:sp>
          <p:nvSpPr>
            <p:cNvPr id="54" name="Freeform 98">
              <a:extLst>
                <a:ext uri="{FF2B5EF4-FFF2-40B4-BE49-F238E27FC236}">
                  <a16:creationId xmlns:a16="http://schemas.microsoft.com/office/drawing/2014/main" id="{1BC6D5FB-9D80-410B-97E8-FDE287723C9F}"/>
                </a:ext>
              </a:extLst>
            </p:cNvPr>
            <p:cNvSpPr>
              <a:spLocks noChangeArrowheads="1"/>
            </p:cNvSpPr>
            <p:nvPr/>
          </p:nvSpPr>
          <p:spPr bwMode="auto">
            <a:xfrm>
              <a:off x="8933523" y="4956062"/>
              <a:ext cx="428045" cy="374873"/>
            </a:xfrm>
            <a:custGeom>
              <a:gdLst>
                <a:gd name="T0" fmla="*/ 153868 w 589"/>
                <a:gd name="T1" fmla="*/ 5415 h 516"/>
                <a:gd name="T2" fmla="*/ 153868 w 589"/>
                <a:gd name="T3" fmla="*/ 5415 h 516"/>
                <a:gd name="T4" fmla="*/ 143393 w 589"/>
                <a:gd name="T5" fmla="*/ 5415 h 516"/>
                <a:gd name="T6" fmla="*/ 58513 w 589"/>
                <a:gd name="T7" fmla="*/ 175445 h 516"/>
                <a:gd name="T8" fmla="*/ 58513 w 589"/>
                <a:gd name="T9" fmla="*/ 185914 h 516"/>
                <a:gd name="T10" fmla="*/ 68988 w 589"/>
                <a:gd name="T11" fmla="*/ 185914 h 516"/>
                <a:gd name="T12" fmla="*/ 159286 w 589"/>
                <a:gd name="T13" fmla="*/ 15884 h 516"/>
                <a:gd name="T14" fmla="*/ 153868 w 589"/>
                <a:gd name="T15" fmla="*/ 5415 h 516"/>
                <a:gd name="T16" fmla="*/ 53095 w 589"/>
                <a:gd name="T17" fmla="*/ 127432 h 516"/>
                <a:gd name="T18" fmla="*/ 53095 w 589"/>
                <a:gd name="T19" fmla="*/ 127432 h 516"/>
                <a:gd name="T20" fmla="*/ 15892 w 589"/>
                <a:gd name="T21" fmla="*/ 95664 h 516"/>
                <a:gd name="T22" fmla="*/ 53095 w 589"/>
                <a:gd name="T23" fmla="*/ 68951 h 516"/>
                <a:gd name="T24" fmla="*/ 53095 w 589"/>
                <a:gd name="T25" fmla="*/ 58482 h 516"/>
                <a:gd name="T26" fmla="*/ 42259 w 589"/>
                <a:gd name="T27" fmla="*/ 58482 h 516"/>
                <a:gd name="T28" fmla="*/ 0 w 589"/>
                <a:gd name="T29" fmla="*/ 90250 h 516"/>
                <a:gd name="T30" fmla="*/ 0 w 589"/>
                <a:gd name="T31" fmla="*/ 95664 h 516"/>
                <a:gd name="T32" fmla="*/ 0 w 589"/>
                <a:gd name="T33" fmla="*/ 100718 h 516"/>
                <a:gd name="T34" fmla="*/ 42259 w 589"/>
                <a:gd name="T35" fmla="*/ 138262 h 516"/>
                <a:gd name="T36" fmla="*/ 53095 w 589"/>
                <a:gd name="T37" fmla="*/ 138262 h 516"/>
                <a:gd name="T38" fmla="*/ 53095 w 589"/>
                <a:gd name="T39" fmla="*/ 127432 h 516"/>
                <a:gd name="T40" fmla="*/ 212381 w 589"/>
                <a:gd name="T41" fmla="*/ 90250 h 516"/>
                <a:gd name="T42" fmla="*/ 212381 w 589"/>
                <a:gd name="T43" fmla="*/ 90250 h 516"/>
                <a:gd name="T44" fmla="*/ 170121 w 589"/>
                <a:gd name="T45" fmla="*/ 58482 h 516"/>
                <a:gd name="T46" fmla="*/ 159286 w 589"/>
                <a:gd name="T47" fmla="*/ 58482 h 516"/>
                <a:gd name="T48" fmla="*/ 159286 w 589"/>
                <a:gd name="T49" fmla="*/ 68951 h 516"/>
                <a:gd name="T50" fmla="*/ 196488 w 589"/>
                <a:gd name="T51" fmla="*/ 95664 h 516"/>
                <a:gd name="T52" fmla="*/ 159286 w 589"/>
                <a:gd name="T53" fmla="*/ 127432 h 516"/>
                <a:gd name="T54" fmla="*/ 159286 w 589"/>
                <a:gd name="T55" fmla="*/ 138262 h 516"/>
                <a:gd name="T56" fmla="*/ 170121 w 589"/>
                <a:gd name="T57" fmla="*/ 138262 h 516"/>
                <a:gd name="T58" fmla="*/ 212381 w 589"/>
                <a:gd name="T59" fmla="*/ 100718 h 516"/>
                <a:gd name="T60" fmla="*/ 212381 w 589"/>
                <a:gd name="T61" fmla="*/ 95664 h 516"/>
                <a:gd name="T62" fmla="*/ 212381 w 589"/>
                <a:gd name="T63" fmla="*/ 90250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9" h="516">
                  <a:moveTo>
                    <a:pt x="426" y="15"/>
                  </a:moveTo>
                  <a:lnTo>
                    <a:pt x="426" y="15"/>
                  </a:lnTo>
                  <a:cubicBezTo>
                    <a:pt x="426" y="0"/>
                    <a:pt x="412" y="15"/>
                    <a:pt x="397" y="15"/>
                  </a:cubicBezTo>
                  <a:cubicBezTo>
                    <a:pt x="162" y="486"/>
                    <a:pt x="162" y="486"/>
                    <a:pt x="162" y="486"/>
                  </a:cubicBezTo>
                  <a:cubicBezTo>
                    <a:pt x="147" y="500"/>
                    <a:pt x="162" y="515"/>
                    <a:pt x="162" y="515"/>
                  </a:cubicBezTo>
                  <a:cubicBezTo>
                    <a:pt x="176" y="515"/>
                    <a:pt x="191" y="515"/>
                    <a:pt x="191" y="515"/>
                  </a:cubicBezTo>
                  <a:cubicBezTo>
                    <a:pt x="441" y="44"/>
                    <a:pt x="441" y="44"/>
                    <a:pt x="441" y="44"/>
                  </a:cubicBezTo>
                  <a:cubicBezTo>
                    <a:pt x="441" y="29"/>
                    <a:pt x="441" y="15"/>
                    <a:pt x="426" y="15"/>
                  </a:cubicBezTo>
                  <a:close/>
                  <a:moveTo>
                    <a:pt x="147" y="353"/>
                  </a:moveTo>
                  <a:lnTo>
                    <a:pt x="147" y="353"/>
                  </a:lnTo>
                  <a:cubicBezTo>
                    <a:pt x="44" y="265"/>
                    <a:pt x="44" y="265"/>
                    <a:pt x="44" y="265"/>
                  </a:cubicBezTo>
                  <a:cubicBezTo>
                    <a:pt x="147" y="191"/>
                    <a:pt x="147" y="191"/>
                    <a:pt x="147" y="191"/>
                  </a:cubicBezTo>
                  <a:cubicBezTo>
                    <a:pt x="162" y="177"/>
                    <a:pt x="162" y="162"/>
                    <a:pt x="147" y="162"/>
                  </a:cubicBezTo>
                  <a:cubicBezTo>
                    <a:pt x="147" y="147"/>
                    <a:pt x="132" y="147"/>
                    <a:pt x="117" y="162"/>
                  </a:cubicBezTo>
                  <a:cubicBezTo>
                    <a:pt x="0" y="250"/>
                    <a:pt x="0" y="250"/>
                    <a:pt x="0" y="250"/>
                  </a:cubicBezTo>
                  <a:cubicBezTo>
                    <a:pt x="0" y="265"/>
                    <a:pt x="0" y="265"/>
                    <a:pt x="0" y="265"/>
                  </a:cubicBezTo>
                  <a:cubicBezTo>
                    <a:pt x="0" y="279"/>
                    <a:pt x="0" y="279"/>
                    <a:pt x="0" y="279"/>
                  </a:cubicBezTo>
                  <a:cubicBezTo>
                    <a:pt x="117" y="383"/>
                    <a:pt x="117" y="383"/>
                    <a:pt x="117" y="383"/>
                  </a:cubicBezTo>
                  <a:cubicBezTo>
                    <a:pt x="132" y="383"/>
                    <a:pt x="147" y="383"/>
                    <a:pt x="147" y="383"/>
                  </a:cubicBezTo>
                  <a:cubicBezTo>
                    <a:pt x="162" y="368"/>
                    <a:pt x="162" y="353"/>
                    <a:pt x="147" y="353"/>
                  </a:cubicBezTo>
                  <a:close/>
                  <a:moveTo>
                    <a:pt x="588" y="250"/>
                  </a:moveTo>
                  <a:lnTo>
                    <a:pt x="588" y="250"/>
                  </a:lnTo>
                  <a:cubicBezTo>
                    <a:pt x="471" y="162"/>
                    <a:pt x="471" y="162"/>
                    <a:pt x="471" y="162"/>
                  </a:cubicBezTo>
                  <a:cubicBezTo>
                    <a:pt x="456" y="147"/>
                    <a:pt x="441" y="147"/>
                    <a:pt x="441" y="162"/>
                  </a:cubicBezTo>
                  <a:cubicBezTo>
                    <a:pt x="426" y="162"/>
                    <a:pt x="426" y="177"/>
                    <a:pt x="441" y="191"/>
                  </a:cubicBezTo>
                  <a:cubicBezTo>
                    <a:pt x="544" y="265"/>
                    <a:pt x="544" y="265"/>
                    <a:pt x="544" y="265"/>
                  </a:cubicBezTo>
                  <a:cubicBezTo>
                    <a:pt x="441" y="353"/>
                    <a:pt x="441" y="353"/>
                    <a:pt x="441" y="353"/>
                  </a:cubicBezTo>
                  <a:cubicBezTo>
                    <a:pt x="426" y="353"/>
                    <a:pt x="426" y="368"/>
                    <a:pt x="441" y="383"/>
                  </a:cubicBezTo>
                  <a:cubicBezTo>
                    <a:pt x="441" y="383"/>
                    <a:pt x="456" y="383"/>
                    <a:pt x="471" y="383"/>
                  </a:cubicBezTo>
                  <a:cubicBezTo>
                    <a:pt x="588" y="279"/>
                    <a:pt x="588" y="279"/>
                    <a:pt x="588" y="279"/>
                  </a:cubicBezTo>
                  <a:cubicBezTo>
                    <a:pt x="588" y="279"/>
                    <a:pt x="588" y="279"/>
                    <a:pt x="588" y="265"/>
                  </a:cubicBezTo>
                  <a:cubicBezTo>
                    <a:pt x="588" y="265"/>
                    <a:pt x="588" y="265"/>
                    <a:pt x="588" y="250"/>
                  </a:cubicBezTo>
                  <a:close/>
                </a:path>
              </a:pathLst>
            </a:custGeom>
            <a:solidFill>
              <a:schemeClr val="accent4"/>
            </a:solidFill>
            <a:ln>
              <a:noFill/>
            </a:ln>
            <a:effectLst/>
          </p:spPr>
          <p:txBody>
            <a:bodyPr wrap="none" anchor="ctr"/>
            <a:lstStyle/>
            <a:p>
              <a:endParaRPr lang="en-US" sz="2700"/>
            </a:p>
          </p:txBody>
        </p:sp>
        <p:grpSp>
          <p:nvGrpSpPr>
            <p:cNvPr id="56" name="Group 53">
              <a:extLst>
                <a:ext uri="{FF2B5EF4-FFF2-40B4-BE49-F238E27FC236}">
                  <a16:creationId xmlns:a16="http://schemas.microsoft.com/office/drawing/2014/main" id="{233FF127-BAD6-440C-8034-5548741B6FFD}"/>
                </a:ext>
              </a:extLst>
            </p:cNvPr>
            <p:cNvGrpSpPr/>
            <p:nvPr/>
          </p:nvGrpSpPr>
          <p:grpSpPr>
            <a:xfrm>
              <a:off x="8954891" y="7961230"/>
              <a:ext cx="379266" cy="379266"/>
              <a:chOff x="4427654" y="3049909"/>
              <a:chExt cx="464344" cy="464344"/>
            </a:xfrm>
            <a:solidFill>
              <a:schemeClr val="accent5"/>
            </a:solidFill>
          </p:grpSpPr>
          <p:sp>
            <p:nvSpPr>
              <p:cNvPr id="57" name="AutoShape 123">
                <a:extLst>
                  <a:ext uri="{FF2B5EF4-FFF2-40B4-BE49-F238E27FC236}">
                    <a16:creationId xmlns:a16="http://schemas.microsoft.com/office/drawing/2014/main" id="{2066691F-097A-452E-9D14-FF3DD43E860E}"/>
                  </a:ext>
                </a:extLst>
              </p:cNvPr>
              <p:cNvSpPr/>
              <p:nvPr/>
            </p:nvSpPr>
            <p:spPr bwMode="auto">
              <a:xfrm>
                <a:off x="4427654" y="3049909"/>
                <a:ext cx="464344" cy="4643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58" name="AutoShape 124">
                <a:extLst>
                  <a:ext uri="{FF2B5EF4-FFF2-40B4-BE49-F238E27FC236}">
                    <a16:creationId xmlns:a16="http://schemas.microsoft.com/office/drawing/2014/main" id="{12C7E72E-82C6-40B2-816C-0E9E1C0B37D1}"/>
                  </a:ext>
                </a:extLst>
              </p:cNvPr>
              <p:cNvSpPr/>
              <p:nvPr/>
            </p:nvSpPr>
            <p:spPr bwMode="auto">
              <a:xfrm>
                <a:off x="4558623" y="3180084"/>
                <a:ext cx="203200" cy="20320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59" name="AutoShape 125">
                <a:extLst>
                  <a:ext uri="{FF2B5EF4-FFF2-40B4-BE49-F238E27FC236}">
                    <a16:creationId xmlns:a16="http://schemas.microsoft.com/office/drawing/2014/main" id="{53A06EC7-7ADF-4DB9-B692-DADA87875888}"/>
                  </a:ext>
                </a:extLst>
              </p:cNvPr>
              <p:cNvSpPr/>
              <p:nvPr/>
            </p:nvSpPr>
            <p:spPr bwMode="auto">
              <a:xfrm>
                <a:off x="4601485" y="3223740"/>
                <a:ext cx="116682" cy="116682"/>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grpSp>
      </p:grpSp>
      <p:grpSp>
        <p:nvGrpSpPr>
          <p:cNvPr id="4" name="مجموعة 3">
            <a:extLst>
              <a:ext uri="{FF2B5EF4-FFF2-40B4-BE49-F238E27FC236}">
                <a16:creationId xmlns:a16="http://schemas.microsoft.com/office/drawing/2014/main" id="{4F7ED746-0311-4936-AD2C-7FDA87E11FB9}"/>
              </a:ext>
            </a:extLst>
          </p:cNvPr>
          <p:cNvGrpSpPr/>
          <p:nvPr/>
        </p:nvGrpSpPr>
        <p:grpSpPr>
          <a:xfrm>
            <a:off x="8768080" y="0"/>
            <a:ext cx="7467600" cy="5678384"/>
            <a:chOff x="8768080" y="0"/>
            <a:chExt cx="7467600" cy="5678384"/>
          </a:xfrm>
        </p:grpSpPr>
        <p:cxnSp>
          <p:nvCxnSpPr>
            <p:cNvPr id="39" name="Straight Connector 1">
              <a:extLst>
                <a:ext uri="{FF2B5EF4-FFF2-40B4-BE49-F238E27FC236}">
                  <a16:creationId xmlns:a16="http://schemas.microsoft.com/office/drawing/2014/main" id="{9EB09446-1354-49F6-AF4C-34D9658017C3}"/>
                </a:ext>
              </a:extLst>
            </p:cNvPr>
            <p:cNvCxnSpPr/>
            <p:nvPr/>
          </p:nvCxnSpPr>
          <p:spPr>
            <a:xfrm flipH="1">
              <a:off x="9144000" y="0"/>
              <a:ext cx="0" cy="48158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Rounded Corners 3">
              <a:extLst>
                <a:ext uri="{FF2B5EF4-FFF2-40B4-BE49-F238E27FC236}">
                  <a16:creationId xmlns:a16="http://schemas.microsoft.com/office/drawing/2014/main" id="{89F312CD-17D7-4E69-BDEF-AD25ED2EDB48}"/>
                </a:ext>
              </a:extLst>
            </p:cNvPr>
            <p:cNvSpPr/>
            <p:nvPr/>
          </p:nvSpPr>
          <p:spPr>
            <a:xfrm rot="2700000">
              <a:off x="8768080" y="4767580"/>
              <a:ext cx="751840" cy="75184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TextBox 11">
              <a:extLst>
                <a:ext uri="{FF2B5EF4-FFF2-40B4-BE49-F238E27FC236}">
                  <a16:creationId xmlns:a16="http://schemas.microsoft.com/office/drawing/2014/main" id="{B3EF5617-D575-40CA-9D61-E8C8211B7EF5}"/>
                </a:ext>
              </a:extLst>
            </p:cNvPr>
            <p:cNvSpPr txBox="1"/>
            <p:nvPr/>
          </p:nvSpPr>
          <p:spPr>
            <a:xfrm>
              <a:off x="10383463" y="4815840"/>
              <a:ext cx="5852217" cy="862544"/>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spc="300">
                  <a:latin typeface="Lato" panose="020f0502020204030203" pitchFamily="34" charset="0"/>
                  <a:ea typeface="Lato Light" panose="020f0502020204030203" pitchFamily="34" charset="0"/>
                  <a:cs typeface="Lato Light" panose="020f0502020204030203" pitchFamily="34" charset="0"/>
                </a:rPr>
                <a:t>Complete software development and complete unit testing</a:t>
              </a:r>
            </a:p>
          </p:txBody>
        </p:sp>
        <p:sp>
          <p:nvSpPr>
            <p:cNvPr id="48" name="TextBox 17">
              <a:extLst>
                <a:ext uri="{FF2B5EF4-FFF2-40B4-BE49-F238E27FC236}">
                  <a16:creationId xmlns:a16="http://schemas.microsoft.com/office/drawing/2014/main" id="{E61C8A25-1630-486C-A950-F0D3AA297D06}"/>
                </a:ext>
              </a:extLst>
            </p:cNvPr>
            <p:cNvSpPr txBox="1"/>
            <p:nvPr/>
          </p:nvSpPr>
          <p:spPr>
            <a:xfrm>
              <a:off x="10383463" y="4353309"/>
              <a:ext cx="3085794"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Week (11-12)</a:t>
              </a:r>
            </a:p>
          </p:txBody>
        </p:sp>
        <p:sp>
          <p:nvSpPr>
            <p:cNvPr id="64" name="Freeform 170">
              <a:extLst>
                <a:ext uri="{FF2B5EF4-FFF2-40B4-BE49-F238E27FC236}">
                  <a16:creationId xmlns:a16="http://schemas.microsoft.com/office/drawing/2014/main" id="{D9F9D08D-1BB5-4219-8B0A-441994280A8A}"/>
                </a:ext>
              </a:extLst>
            </p:cNvPr>
            <p:cNvSpPr>
              <a:spLocks noChangeArrowheads="1"/>
            </p:cNvSpPr>
            <p:nvPr/>
          </p:nvSpPr>
          <p:spPr bwMode="auto">
            <a:xfrm>
              <a:off x="8951374" y="4950875"/>
              <a:ext cx="385251" cy="385250"/>
            </a:xfrm>
            <a:custGeom>
              <a:gdLst>
                <a:gd name="T0" fmla="*/ 185701 w 634"/>
                <a:gd name="T1" fmla="*/ 169829 h 634"/>
                <a:gd name="T2" fmla="*/ 79329 w 634"/>
                <a:gd name="T3" fmla="*/ 148555 h 634"/>
                <a:gd name="T4" fmla="*/ 42188 w 634"/>
                <a:gd name="T5" fmla="*/ 169829 h 634"/>
                <a:gd name="T6" fmla="*/ 42188 w 634"/>
                <a:gd name="T7" fmla="*/ 185694 h 634"/>
                <a:gd name="T8" fmla="*/ 79329 w 634"/>
                <a:gd name="T9" fmla="*/ 206968 h 634"/>
                <a:gd name="T10" fmla="*/ 185701 w 634"/>
                <a:gd name="T11" fmla="*/ 185694 h 634"/>
                <a:gd name="T12" fmla="*/ 185701 w 634"/>
                <a:gd name="T13" fmla="*/ 169829 h 634"/>
                <a:gd name="T14" fmla="*/ 79329 w 634"/>
                <a:gd name="T15" fmla="*/ 196511 h 634"/>
                <a:gd name="T16" fmla="*/ 79329 w 634"/>
                <a:gd name="T17" fmla="*/ 159372 h 634"/>
                <a:gd name="T18" fmla="*/ 79329 w 634"/>
                <a:gd name="T19" fmla="*/ 196511 h 634"/>
                <a:gd name="T20" fmla="*/ 185701 w 634"/>
                <a:gd name="T21" fmla="*/ 58412 h 634"/>
                <a:gd name="T22" fmla="*/ 79329 w 634"/>
                <a:gd name="T23" fmla="*/ 37139 h 634"/>
                <a:gd name="T24" fmla="*/ 42188 w 634"/>
                <a:gd name="T25" fmla="*/ 58412 h 634"/>
                <a:gd name="T26" fmla="*/ 42188 w 634"/>
                <a:gd name="T27" fmla="*/ 74278 h 634"/>
                <a:gd name="T28" fmla="*/ 79329 w 634"/>
                <a:gd name="T29" fmla="*/ 95551 h 634"/>
                <a:gd name="T30" fmla="*/ 185701 w 634"/>
                <a:gd name="T31" fmla="*/ 74278 h 634"/>
                <a:gd name="T32" fmla="*/ 185701 w 634"/>
                <a:gd name="T33" fmla="*/ 58412 h 634"/>
                <a:gd name="T34" fmla="*/ 79329 w 634"/>
                <a:gd name="T35" fmla="*/ 84734 h 634"/>
                <a:gd name="T36" fmla="*/ 79329 w 634"/>
                <a:gd name="T37" fmla="*/ 47956 h 634"/>
                <a:gd name="T38" fmla="*/ 79329 w 634"/>
                <a:gd name="T39" fmla="*/ 84734 h 634"/>
                <a:gd name="T40" fmla="*/ 185701 w 634"/>
                <a:gd name="T41" fmla="*/ 116825 h 634"/>
                <a:gd name="T42" fmla="*/ 143152 w 634"/>
                <a:gd name="T43" fmla="*/ 95551 h 634"/>
                <a:gd name="T44" fmla="*/ 42188 w 634"/>
                <a:gd name="T45" fmla="*/ 116825 h 634"/>
                <a:gd name="T46" fmla="*/ 42188 w 634"/>
                <a:gd name="T47" fmla="*/ 127282 h 634"/>
                <a:gd name="T48" fmla="*/ 143152 w 634"/>
                <a:gd name="T49" fmla="*/ 148555 h 634"/>
                <a:gd name="T50" fmla="*/ 185701 w 634"/>
                <a:gd name="T51" fmla="*/ 127282 h 634"/>
                <a:gd name="T52" fmla="*/ 185701 w 634"/>
                <a:gd name="T53" fmla="*/ 116825 h 634"/>
                <a:gd name="T54" fmla="*/ 143152 w 634"/>
                <a:gd name="T55" fmla="*/ 138099 h 634"/>
                <a:gd name="T56" fmla="*/ 143152 w 634"/>
                <a:gd name="T57" fmla="*/ 106008 h 634"/>
                <a:gd name="T58" fmla="*/ 143152 w 634"/>
                <a:gd name="T59" fmla="*/ 138099 h 634"/>
                <a:gd name="T60" fmla="*/ 196158 w 634"/>
                <a:gd name="T61" fmla="*/ 0 h 634"/>
                <a:gd name="T62" fmla="*/ 0 w 634"/>
                <a:gd name="T63" fmla="*/ 31730 h 634"/>
                <a:gd name="T64" fmla="*/ 26323 w 634"/>
                <a:gd name="T65" fmla="*/ 228241 h 634"/>
                <a:gd name="T66" fmla="*/ 228250 w 634"/>
                <a:gd name="T67" fmla="*/ 201559 h 634"/>
                <a:gd name="T68" fmla="*/ 196158 w 634"/>
                <a:gd name="T69" fmla="*/ 0 h 634"/>
                <a:gd name="T70" fmla="*/ 212024 w 634"/>
                <a:gd name="T71" fmla="*/ 201559 h 634"/>
                <a:gd name="T72" fmla="*/ 26323 w 634"/>
                <a:gd name="T73" fmla="*/ 212376 h 634"/>
                <a:gd name="T74" fmla="*/ 15866 w 634"/>
                <a:gd name="T75" fmla="*/ 31730 h 634"/>
                <a:gd name="T76" fmla="*/ 196158 w 634"/>
                <a:gd name="T77" fmla="*/ 15865 h 634"/>
                <a:gd name="T78" fmla="*/ 212024 w 634"/>
                <a:gd name="T79" fmla="*/ 201559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chemeClr val="accent6"/>
            </a:solidFill>
            <a:ln>
              <a:noFill/>
            </a:ln>
            <a:effectLst/>
          </p:spPr>
          <p:txBody>
            <a:bodyPr wrap="none" lIns="91408" tIns="45704" rIns="91408" bIns="45704" anchor="ctr"/>
            <a:lstStyle/>
            <a:p>
              <a:endParaRPr lang="en-US" sz="2700"/>
            </a:p>
          </p:txBody>
        </p:sp>
      </p:grpSp>
    </p:spTree>
    <p:extLst>
      <p:ext uri="{BB962C8B-B14F-4D97-AF65-F5344CB8AC3E}">
        <p14:creationId xmlns:p14="http://schemas.microsoft.com/office/powerpoint/2010/main" val="3950335253"/>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6" name="laptop-01.png" descr="laptop-01.png">
            <a:extLst>
              <a:ext uri="{FF2B5EF4-FFF2-40B4-BE49-F238E27FC236}">
                <a16:creationId xmlns:a16="http://schemas.microsoft.com/office/drawing/2014/main" id="{B33B786D-78EB-4B42-B4DF-486C1A89169E}"/>
              </a:ext>
            </a:extLst>
          </p:cNvPr>
          <p:cNvPicPr>
            <a:picLocks noChangeAspect="1"/>
          </p:cNvPicPr>
          <p:nvPr/>
        </p:nvPicPr>
        <p:blipFill>
          <a:blip r:embed="rId2"/>
          <a:stretch>
            <a:fillRect/>
          </a:stretch>
        </p:blipFill>
        <p:spPr>
          <a:xfrm>
            <a:off x="4814887" y="1655402"/>
            <a:ext cx="8658226" cy="5011804"/>
          </a:xfrm>
          <a:prstGeom prst="rect">
            <a:avLst/>
          </a:prstGeom>
          <a:ln w="12700">
            <a:miter lim="400000"/>
          </a:ln>
          <a:effectLst>
            <a:outerShdw blurRad="50800" dist="38100" dir="5400000" algn="t" rotWithShape="0">
              <a:prstClr val="black">
                <a:alpha val="40000"/>
              </a:prstClr>
            </a:outerShdw>
          </a:effectLst>
        </p:spPr>
      </p:pic>
      <p:sp>
        <p:nvSpPr>
          <p:cNvPr id="59" name="TextBox 58">
            <a:extLst>
              <a:ext uri="{FF2B5EF4-FFF2-40B4-BE49-F238E27FC236}">
                <a16:creationId xmlns:a16="http://schemas.microsoft.com/office/drawing/2014/main" id="{3A7DCC14-90DD-4777-8955-E98EA188CAD1}"/>
              </a:ext>
            </a:extLst>
          </p:cNvPr>
          <p:cNvSpPr txBox="1"/>
          <p:nvPr/>
        </p:nvSpPr>
        <p:spPr>
          <a:xfrm>
            <a:off x="6052457" y="8591762"/>
            <a:ext cx="6183086" cy="690061"/>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1600">
                <a:latin typeface="Lato" panose="020f0502020204030203" pitchFamily="34" charset="0"/>
              </a:rPr>
              <a:t>We are doing our best to complete the project as completely and as quickly as possible.</a:t>
            </a:r>
            <a:endParaRPr lang="en-US" sz="1600">
              <a:latin typeface="Lato" panose="020f0502020204030203" pitchFamily="34" charset="0"/>
              <a:ea typeface="Lato Light" panose="020f0502020204030203" pitchFamily="34" charset="0"/>
              <a:cs typeface="Lato Light" panose="020f0502020204030203" pitchFamily="34" charset="0"/>
            </a:endParaRPr>
          </a:p>
        </p:txBody>
      </p:sp>
      <p:grpSp>
        <p:nvGrpSpPr>
          <p:cNvPr id="11" name="مجموعة 10">
            <a:extLst>
              <a:ext uri="{FF2B5EF4-FFF2-40B4-BE49-F238E27FC236}">
                <a16:creationId xmlns:a16="http://schemas.microsoft.com/office/drawing/2014/main" id="{C17206C4-F4C1-46E8-90C5-9DC6020A8A8B}"/>
              </a:ext>
            </a:extLst>
          </p:cNvPr>
          <p:cNvGrpSpPr/>
          <p:nvPr/>
        </p:nvGrpSpPr>
        <p:grpSpPr>
          <a:xfrm>
            <a:off x="14645568" y="2631518"/>
            <a:ext cx="2920895" cy="1108765"/>
            <a:chOff x="14645568" y="2631518"/>
            <a:chExt cx="2920895" cy="1108765"/>
          </a:xfrm>
        </p:grpSpPr>
        <p:sp>
          <p:nvSpPr>
            <p:cNvPr id="67" name="TextBox 66">
              <a:extLst>
                <a:ext uri="{FF2B5EF4-FFF2-40B4-BE49-F238E27FC236}">
                  <a16:creationId xmlns:a16="http://schemas.microsoft.com/office/drawing/2014/main" id="{0941AE06-BCCC-41EF-97C6-1F12A96AA29E}"/>
                </a:ext>
              </a:extLst>
            </p:cNvPr>
            <p:cNvSpPr txBox="1"/>
            <p:nvPr/>
          </p:nvSpPr>
          <p:spPr>
            <a:xfrm>
              <a:off x="14645568" y="2631518"/>
              <a:ext cx="1204176" cy="707886"/>
            </a:xfrm>
            <a:prstGeom prst="rect">
              <a:avLst/>
            </a:prstGeom>
            <a:noFill/>
          </p:spPr>
          <p:txBody>
            <a:bodyPr wrap="none" rtlCol="0">
              <a:spAutoFit/>
            </a:bodyPr>
            <a:lstStyle/>
            <a:p>
              <a:r>
                <a:rPr lang="en-US" sz="4000" b="1" u="heavy" spc="300">
                  <a:latin typeface="Minion Pro" panose="02040503050306020203" pitchFamily="18" charset="0"/>
                </a:rPr>
                <a:t>95%</a:t>
              </a:r>
              <a:endParaRPr lang="en-ID" sz="4000" b="1" u="heavy" spc="300">
                <a:latin typeface="Minion Pro" panose="02040503050306020203" pitchFamily="18" charset="0"/>
              </a:endParaRPr>
            </a:p>
          </p:txBody>
        </p:sp>
        <p:sp>
          <p:nvSpPr>
            <p:cNvPr id="68" name="TextBox 67">
              <a:extLst>
                <a:ext uri="{FF2B5EF4-FFF2-40B4-BE49-F238E27FC236}">
                  <a16:creationId xmlns:a16="http://schemas.microsoft.com/office/drawing/2014/main" id="{FFE54071-8B81-4DE6-98CD-E46AA8815406}"/>
                </a:ext>
              </a:extLst>
            </p:cNvPr>
            <p:cNvSpPr txBox="1"/>
            <p:nvPr/>
          </p:nvSpPr>
          <p:spPr>
            <a:xfrm>
              <a:off x="14645568" y="3339404"/>
              <a:ext cx="2920895"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project completed</a:t>
              </a:r>
            </a:p>
          </p:txBody>
        </p:sp>
      </p:grpSp>
      <p:sp>
        <p:nvSpPr>
          <p:cNvPr id="98" name="Rectangle 97">
            <a:extLst>
              <a:ext uri="{FF2B5EF4-FFF2-40B4-BE49-F238E27FC236}">
                <a16:creationId xmlns:a16="http://schemas.microsoft.com/office/drawing/2014/main" id="{0FEE15C9-D00B-4F23-B515-FC804A505790}"/>
              </a:ext>
            </a:extLst>
          </p:cNvPr>
          <p:cNvSpPr/>
          <p:nvPr/>
        </p:nvSpPr>
        <p:spPr>
          <a:xfrm rot="16200000">
            <a:off x="8718709" y="-2889413"/>
            <a:ext cx="842961" cy="6621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 name="مجموعة 12">
            <a:extLst>
              <a:ext uri="{FF2B5EF4-FFF2-40B4-BE49-F238E27FC236}">
                <a16:creationId xmlns:a16="http://schemas.microsoft.com/office/drawing/2014/main" id="{8DAABF27-FA72-4D84-89EA-FE68DCD4D1AA}"/>
              </a:ext>
            </a:extLst>
          </p:cNvPr>
          <p:cNvGrpSpPr/>
          <p:nvPr/>
        </p:nvGrpSpPr>
        <p:grpSpPr>
          <a:xfrm>
            <a:off x="721537" y="2985461"/>
            <a:ext cx="3578588" cy="2398783"/>
            <a:chOff x="721537" y="2985461"/>
            <a:chExt cx="3578588" cy="2398783"/>
          </a:xfrm>
        </p:grpSpPr>
        <p:sp>
          <p:nvSpPr>
            <p:cNvPr id="90" name="TextBox 89">
              <a:extLst>
                <a:ext uri="{FF2B5EF4-FFF2-40B4-BE49-F238E27FC236}">
                  <a16:creationId xmlns:a16="http://schemas.microsoft.com/office/drawing/2014/main" id="{6971CD4A-F187-4853-9385-381732E97C07}"/>
                </a:ext>
              </a:extLst>
            </p:cNvPr>
            <p:cNvSpPr txBox="1"/>
            <p:nvPr/>
          </p:nvSpPr>
          <p:spPr>
            <a:xfrm>
              <a:off x="721537" y="4060035"/>
              <a:ext cx="3578588" cy="1324209"/>
            </a:xfrm>
            <a:prstGeom prst="rect">
              <a:avLst/>
            </a:prstGeom>
            <a:noFill/>
          </p:spPr>
          <p:txBody>
            <a:bodyPr wrap="square" lIns="0" tIns="0" rIns="91440" bIns="0" rtlCol="0">
              <a:spAutoFit/>
            </a:bodyPr>
            <a:lstStyle/>
            <a:p>
              <a:pPr algn="r">
                <a:lnSpc>
                  <a:spcPct val="150000"/>
                </a:lnSpc>
                <a:spcBef>
                  <a:spcPts val="1200"/>
                </a:spcBef>
                <a:buClr>
                  <a:srgbClr val="27AB9E"/>
                </a:buClr>
                <a:buSzPct val="150000"/>
              </a:pPr>
              <a:r>
                <a:rPr lang="en-US" sz="2000" spc="300">
                  <a:latin typeface="Lato" panose="020f0502020204030203" pitchFamily="34" charset="0"/>
                </a:rPr>
                <a:t>Complete software development and complete unit testing</a:t>
              </a:r>
            </a:p>
          </p:txBody>
        </p:sp>
        <p:grpSp>
          <p:nvGrpSpPr>
            <p:cNvPr id="12" name="مجموعة 11">
              <a:extLst>
                <a:ext uri="{FF2B5EF4-FFF2-40B4-BE49-F238E27FC236}">
                  <a16:creationId xmlns:a16="http://schemas.microsoft.com/office/drawing/2014/main" id="{C1B9EFBA-3273-4BF9-95F1-DDBB7F86AEBB}"/>
                </a:ext>
              </a:extLst>
            </p:cNvPr>
            <p:cNvGrpSpPr/>
            <p:nvPr/>
          </p:nvGrpSpPr>
          <p:grpSpPr>
            <a:xfrm>
              <a:off x="1253503" y="2985461"/>
              <a:ext cx="3046622" cy="795954"/>
              <a:chOff x="1253503" y="2985461"/>
              <a:chExt cx="3046622" cy="795954"/>
            </a:xfrm>
          </p:grpSpPr>
          <p:cxnSp>
            <p:nvCxnSpPr>
              <p:cNvPr id="87" name="Straight Connector 86">
                <a:extLst>
                  <a:ext uri="{FF2B5EF4-FFF2-40B4-BE49-F238E27FC236}">
                    <a16:creationId xmlns:a16="http://schemas.microsoft.com/office/drawing/2014/main" id="{14DCD91D-4DC6-4D5F-924E-DC8A0E0D2F6C}"/>
                  </a:ext>
                </a:extLst>
              </p:cNvPr>
              <p:cNvCxnSpPr/>
              <p:nvPr/>
            </p:nvCxnSpPr>
            <p:spPr>
              <a:xfrm flipH="1">
                <a:off x="1253503" y="3767252"/>
                <a:ext cx="3046622" cy="14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FFD0F11-F94C-41EC-BC6F-555FF0588B06}"/>
                  </a:ext>
                </a:extLst>
              </p:cNvPr>
              <p:cNvSpPr txBox="1"/>
              <p:nvPr/>
            </p:nvSpPr>
            <p:spPr>
              <a:xfrm>
                <a:off x="1859416" y="2985461"/>
                <a:ext cx="2440708" cy="400879"/>
              </a:xfrm>
              <a:prstGeom prst="rect">
                <a:avLst/>
              </a:prstGeom>
              <a:noFill/>
            </p:spPr>
            <p:txBody>
              <a:bodyPr wrap="square" lIns="0" tIns="0" rIns="91440" bIns="0" rtlCol="0">
                <a:spAutoFit/>
              </a:bodyPr>
              <a:lstStyle/>
              <a:p>
                <a:pPr algn="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Current station</a:t>
                </a:r>
              </a:p>
            </p:txBody>
          </p:sp>
          <p:grpSp>
            <p:nvGrpSpPr>
              <p:cNvPr id="18" name="مجموعة 17">
                <a:extLst>
                  <a:ext uri="{FF2B5EF4-FFF2-40B4-BE49-F238E27FC236}">
                    <a16:creationId xmlns:a16="http://schemas.microsoft.com/office/drawing/2014/main" id="{7A373FB7-8214-40EF-BFB9-C65A40443E12}"/>
                  </a:ext>
                </a:extLst>
              </p:cNvPr>
              <p:cNvGrpSpPr/>
              <p:nvPr/>
            </p:nvGrpSpPr>
            <p:grpSpPr>
              <a:xfrm>
                <a:off x="1476454" y="3032537"/>
                <a:ext cx="275452" cy="367686"/>
                <a:chOff x="3368301" y="6408296"/>
                <a:chExt cx="378749" cy="505574"/>
              </a:xfrm>
              <a:solidFill>
                <a:schemeClr val="accent5"/>
              </a:solidFill>
            </p:grpSpPr>
            <p:sp>
              <p:nvSpPr>
                <p:cNvPr id="19" name="AutoShape 108">
                  <a:extLst>
                    <a:ext uri="{FF2B5EF4-FFF2-40B4-BE49-F238E27FC236}">
                      <a16:creationId xmlns:a16="http://schemas.microsoft.com/office/drawing/2014/main" id="{8E0FC536-A176-462C-B623-A385C672698D}"/>
                    </a:ext>
                  </a:extLst>
                </p:cNvPr>
                <p:cNvSpPr/>
                <p:nvPr/>
              </p:nvSpPr>
              <p:spPr bwMode="auto">
                <a:xfrm>
                  <a:off x="3462340" y="6503198"/>
                  <a:ext cx="189807" cy="189807"/>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sp>
              <p:nvSpPr>
                <p:cNvPr id="20" name="AutoShape 109">
                  <a:extLst>
                    <a:ext uri="{FF2B5EF4-FFF2-40B4-BE49-F238E27FC236}">
                      <a16:creationId xmlns:a16="http://schemas.microsoft.com/office/drawing/2014/main" id="{FCB79D5D-1D1A-4EBB-A613-E358F1031A82}"/>
                    </a:ext>
                  </a:extLst>
                </p:cNvPr>
                <p:cNvSpPr/>
                <p:nvPr/>
              </p:nvSpPr>
              <p:spPr bwMode="auto">
                <a:xfrm>
                  <a:off x="3368301" y="6408296"/>
                  <a:ext cx="378749" cy="50557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sym typeface="Gill Sans" charset="0"/>
                  </a:endParaRPr>
                </a:p>
              </p:txBody>
            </p:sp>
          </p:grpSp>
        </p:grpSp>
      </p:grpSp>
      <p:grpSp>
        <p:nvGrpSpPr>
          <p:cNvPr id="7" name="مجموعة 6">
            <a:extLst>
              <a:ext uri="{FF2B5EF4-FFF2-40B4-BE49-F238E27FC236}">
                <a16:creationId xmlns:a16="http://schemas.microsoft.com/office/drawing/2014/main" id="{E7433CD9-7538-4CD2-9CC8-678D3E07E572}"/>
              </a:ext>
            </a:extLst>
          </p:cNvPr>
          <p:cNvGrpSpPr/>
          <p:nvPr/>
        </p:nvGrpSpPr>
        <p:grpSpPr>
          <a:xfrm>
            <a:off x="6128936" y="7479648"/>
            <a:ext cx="6106607" cy="861774"/>
            <a:chOff x="5724192" y="7544078"/>
            <a:chExt cx="6106607" cy="861774"/>
          </a:xfrm>
        </p:grpSpPr>
        <p:sp>
          <p:nvSpPr>
            <p:cNvPr id="57" name="TextBox 56">
              <a:extLst>
                <a:ext uri="{FF2B5EF4-FFF2-40B4-BE49-F238E27FC236}">
                  <a16:creationId xmlns:a16="http://schemas.microsoft.com/office/drawing/2014/main" id="{1119A8F4-6834-4AA3-9222-3A67D4DC263C}"/>
                </a:ext>
              </a:extLst>
            </p:cNvPr>
            <p:cNvSpPr txBox="1"/>
            <p:nvPr/>
          </p:nvSpPr>
          <p:spPr>
            <a:xfrm>
              <a:off x="6457212" y="7544078"/>
              <a:ext cx="5373587" cy="861774"/>
            </a:xfrm>
            <a:prstGeom prst="rect">
              <a:avLst/>
            </a:prstGeom>
            <a:noFill/>
          </p:spPr>
          <p:txBody>
            <a:bodyPr wrap="none" rtlCol="0">
              <a:spAutoFit/>
            </a:bodyPr>
            <a:lstStyle/>
            <a:p>
              <a:pPr algn="ctr"/>
              <a:r>
                <a:rPr lang="en-US" sz="5000" b="1" spc="300">
                  <a:solidFill>
                    <a:schemeClr val="accent5"/>
                  </a:solidFill>
                  <a:latin typeface="Minion Pro" panose="02040503050306020203" pitchFamily="18" charset="0"/>
                </a:rPr>
                <a:t>Current progress</a:t>
              </a:r>
            </a:p>
          </p:txBody>
        </p:sp>
        <p:pic>
          <p:nvPicPr>
            <p:cNvPr id="6" name="صورة 5">
              <a:extLst>
                <a:ext uri="{FF2B5EF4-FFF2-40B4-BE49-F238E27FC236}">
                  <a16:creationId xmlns:a16="http://schemas.microsoft.com/office/drawing/2014/main" id="{68A2A36C-FBBC-41C0-AF27-C6B8A75188F4}"/>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tretch>
              <a:fillRect/>
            </a:stretch>
          </p:blipFill>
          <p:spPr>
            <a:xfrm>
              <a:off x="5724192" y="7615518"/>
              <a:ext cx="685105" cy="685105"/>
            </a:xfrm>
            <a:prstGeom prst="rect">
              <a:avLst/>
            </a:prstGeom>
          </p:spPr>
        </p:pic>
      </p:grpSp>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9997"/>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22" name="Picture 4">
            <a:extLst>
              <a:ext uri="{FF2B5EF4-FFF2-40B4-BE49-F238E27FC236}">
                <a16:creationId xmlns:a16="http://schemas.microsoft.com/office/drawing/2014/main" id="{1C61351A-2BCE-468F-B250-85864DE7F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298" y="1945578"/>
            <a:ext cx="6599200" cy="4163674"/>
          </a:xfrm>
          <a:prstGeom prst="rect">
            <a:avLst/>
          </a:prstGeom>
        </p:spPr>
      </p:pic>
    </p:spTree>
    <p:extLst>
      <p:ext uri="{BB962C8B-B14F-4D97-AF65-F5344CB8AC3E}">
        <p14:creationId xmlns:p14="http://schemas.microsoft.com/office/powerpoint/2010/main" val="17294751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250"/>
                                        <p:tgtEl>
                                          <p:spTgt spid="59"/>
                                        </p:tgtEl>
                                      </p:cBhvr>
                                    </p:animEffect>
                                    <p:anim calcmode="lin" valueType="num">
                                      <p:cBhvr>
                                        <p:cTn id="14" dur="250" fill="hold"/>
                                        <p:tgtEl>
                                          <p:spTgt spid="59"/>
                                        </p:tgtEl>
                                        <p:attrNameLst>
                                          <p:attrName>ppt_x</p:attrName>
                                        </p:attrNameLst>
                                      </p:cBhvr>
                                      <p:tavLst>
                                        <p:tav tm="0">
                                          <p:val>
                                            <p:strVal val="#ppt_x"/>
                                          </p:val>
                                        </p:tav>
                                        <p:tav tm="100000">
                                          <p:val>
                                            <p:strVal val="#ppt_x"/>
                                          </p:val>
                                        </p:tav>
                                      </p:tavLst>
                                    </p:anim>
                                    <p:anim calcmode="lin" valueType="num">
                                      <p:cBhvr>
                                        <p:cTn id="15" dur="250" fill="hold"/>
                                        <p:tgtEl>
                                          <p:spTgt spid="59"/>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75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0"/>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Dashboard: Home</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7" y="1267775"/>
            <a:ext cx="15378547" cy="7751450"/>
          </a:xfrm>
          <a:prstGeom prst="rect">
            <a:avLst/>
          </a:prstGeom>
        </p:spPr>
      </p:pic>
    </p:spTree>
    <p:extLst>
      <p:ext uri="{BB962C8B-B14F-4D97-AF65-F5344CB8AC3E}">
        <p14:creationId xmlns:p14="http://schemas.microsoft.com/office/powerpoint/2010/main" val="219470129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0"/>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Dashboard: Library</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7" y="1267775"/>
            <a:ext cx="15378545" cy="7751450"/>
          </a:xfrm>
          <a:prstGeom prst="rect">
            <a:avLst/>
          </a:prstGeom>
        </p:spPr>
      </p:pic>
    </p:spTree>
    <p:extLst>
      <p:ext uri="{BB962C8B-B14F-4D97-AF65-F5344CB8AC3E}">
        <p14:creationId xmlns:p14="http://schemas.microsoft.com/office/powerpoint/2010/main" val="372455033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653"/>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Dashboard: Upload Page</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7" y="1323615"/>
            <a:ext cx="15378545" cy="7639770"/>
          </a:xfrm>
          <a:prstGeom prst="rect">
            <a:avLst/>
          </a:prstGeom>
        </p:spPr>
      </p:pic>
    </p:spTree>
    <p:extLst>
      <p:ext uri="{BB962C8B-B14F-4D97-AF65-F5344CB8AC3E}">
        <p14:creationId xmlns:p14="http://schemas.microsoft.com/office/powerpoint/2010/main" val="236833140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306"/>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Dashboard: Settings</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532" y="1323615"/>
            <a:ext cx="15328934" cy="7639770"/>
          </a:xfrm>
          <a:prstGeom prst="rect">
            <a:avLst/>
          </a:prstGeom>
        </p:spPr>
      </p:pic>
    </p:spTree>
    <p:extLst>
      <p:ext uri="{BB962C8B-B14F-4D97-AF65-F5344CB8AC3E}">
        <p14:creationId xmlns:p14="http://schemas.microsoft.com/office/powerpoint/2010/main" val="46057293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658" y="1323615"/>
            <a:ext cx="15254681" cy="7639770"/>
          </a:xfrm>
          <a:prstGeom prst="rect">
            <a:avLst/>
          </a:prstGeom>
        </p:spPr>
      </p:pic>
      <p:pic>
        <p:nvPicPr>
          <p:cNvPr id="8" name="Graphic 7" descr="Take Off with solid fill">
            <a:extLst>
              <a:ext uri="{FF2B5EF4-FFF2-40B4-BE49-F238E27FC236}">
                <a16:creationId xmlns:a16="http://schemas.microsoft.com/office/drawing/2014/main" id="{0D452A6D-A755-2D1F-BAC4-8AB1D0BB79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3564" y="-1959"/>
            <a:ext cx="914400" cy="914400"/>
          </a:xfrm>
          <a:prstGeom prst="rect">
            <a:avLst/>
          </a:prstGeom>
        </p:spPr>
      </p:pic>
      <p:pic>
        <p:nvPicPr>
          <p:cNvPr id="9" name="Graphic 8" descr="Take Off with solid fill">
            <a:extLst>
              <a:ext uri="{FF2B5EF4-FFF2-40B4-BE49-F238E27FC236}">
                <a16:creationId xmlns:a16="http://schemas.microsoft.com/office/drawing/2014/main" id="{875D77D0-162D-6242-4D42-C98F5D9ECE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60038" y="61039"/>
            <a:ext cx="914400" cy="914400"/>
          </a:xfrm>
          <a:prstGeom prst="rect">
            <a:avLst/>
          </a:prstGeom>
        </p:spPr>
      </p:pic>
    </p:spTree>
    <p:extLst>
      <p:ext uri="{BB962C8B-B14F-4D97-AF65-F5344CB8AC3E}">
        <p14:creationId xmlns:p14="http://schemas.microsoft.com/office/powerpoint/2010/main" val="271505341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مجموعة 2">
            <a:extLst>
              <a:ext uri="{FF2B5EF4-FFF2-40B4-BE49-F238E27FC236}">
                <a16:creationId xmlns:a16="http://schemas.microsoft.com/office/drawing/2014/main" id="{B256BC7F-BBB3-42E7-AF12-C3D07CC81BF9}"/>
              </a:ext>
            </a:extLst>
          </p:cNvPr>
          <p:cNvGrpSpPr/>
          <p:nvPr/>
        </p:nvGrpSpPr>
        <p:grpSpPr>
          <a:xfrm>
            <a:off x="6692590" y="912809"/>
            <a:ext cx="4830891" cy="1200151"/>
            <a:chOff x="6692590" y="912809"/>
            <a:chExt cx="4830891" cy="1200151"/>
          </a:xfrm>
        </p:grpSpPr>
        <p:sp>
          <p:nvSpPr>
            <p:cNvPr id="2" name="شكل بيضاوي 1">
              <a:extLst>
                <a:ext uri="{FF2B5EF4-FFF2-40B4-BE49-F238E27FC236}">
                  <a16:creationId xmlns:a16="http://schemas.microsoft.com/office/drawing/2014/main" id="{60072D8E-0251-4FC9-B930-F62ACD648789}"/>
                </a:ext>
              </a:extLst>
            </p:cNvPr>
            <p:cNvSpPr/>
            <p:nvPr/>
          </p:nvSpPr>
          <p:spPr>
            <a:xfrm>
              <a:off x="6692590" y="912809"/>
              <a:ext cx="1200151" cy="1200151"/>
            </a:xfrm>
            <a:prstGeom prst="ellipse">
              <a:avLst/>
            </a:prstGeom>
            <a:solidFill>
              <a:srgbClr val="122B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65FB1D9-A8FE-45FC-B5D4-E1CA33C4A64B}"/>
                </a:ext>
              </a:extLst>
            </p:cNvPr>
            <p:cNvSpPr txBox="1"/>
            <p:nvPr/>
          </p:nvSpPr>
          <p:spPr>
            <a:xfrm>
              <a:off x="6764551" y="1099373"/>
              <a:ext cx="4758930" cy="861774"/>
            </a:xfrm>
            <a:prstGeom prst="rect">
              <a:avLst/>
            </a:prstGeom>
            <a:noFill/>
          </p:spPr>
          <p:txBody>
            <a:bodyPr wrap="none" rtlCol="0">
              <a:spAutoFit/>
            </a:bodyPr>
            <a:lstStyle/>
            <a:p>
              <a:pPr algn="ctr"/>
              <a:r>
                <a:rPr lang="en-US" sz="5000" b="1" spc="300">
                  <a:solidFill>
                    <a:schemeClr val="bg1"/>
                  </a:solidFill>
                  <a:latin typeface="Minion Pro" panose="02040503050306020203" pitchFamily="18" charset="0"/>
                </a:rPr>
                <a:t>Tea</a:t>
              </a:r>
              <a:r>
                <a:rPr lang="en-US" sz="5000" b="1" spc="300">
                  <a:solidFill>
                    <a:srgbClr val="122B30"/>
                  </a:solidFill>
                  <a:latin typeface="Minion Pro" panose="02040503050306020203" pitchFamily="18" charset="0"/>
                </a:rPr>
                <a:t>m Members</a:t>
              </a:r>
              <a:endParaRPr lang="en-ID" sz="5000" b="1" spc="300">
                <a:solidFill>
                  <a:srgbClr val="122B30"/>
                </a:solidFill>
                <a:latin typeface="Minion Pro" panose="02040503050306020203" pitchFamily="18" charset="0"/>
              </a:endParaRPr>
            </a:p>
          </p:txBody>
        </p:sp>
      </p:grpSp>
      <p:grpSp>
        <p:nvGrpSpPr>
          <p:cNvPr id="4" name="مجموعة 3">
            <a:extLst>
              <a:ext uri="{FF2B5EF4-FFF2-40B4-BE49-F238E27FC236}">
                <a16:creationId xmlns:a16="http://schemas.microsoft.com/office/drawing/2014/main" id="{0898D0CA-70EE-4495-8DE5-F71C209750AB}"/>
              </a:ext>
            </a:extLst>
          </p:cNvPr>
          <p:cNvGrpSpPr/>
          <p:nvPr/>
        </p:nvGrpSpPr>
        <p:grpSpPr>
          <a:xfrm>
            <a:off x="1513678" y="3761728"/>
            <a:ext cx="4093179" cy="1147868"/>
            <a:chOff x="1513678" y="3761728"/>
            <a:chExt cx="4093179" cy="1147868"/>
          </a:xfrm>
        </p:grpSpPr>
        <p:sp>
          <p:nvSpPr>
            <p:cNvPr id="20" name="TextBox 19">
              <a:extLst>
                <a:ext uri="{FF2B5EF4-FFF2-40B4-BE49-F238E27FC236}">
                  <a16:creationId xmlns:a16="http://schemas.microsoft.com/office/drawing/2014/main" id="{C174DFFC-C7B4-40AF-BAAE-1A7C4D2AA7F5}"/>
                </a:ext>
              </a:extLst>
            </p:cNvPr>
            <p:cNvSpPr txBox="1"/>
            <p:nvPr/>
          </p:nvSpPr>
          <p:spPr>
            <a:xfrm>
              <a:off x="1513678" y="3761728"/>
              <a:ext cx="4093179" cy="641394"/>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3200" b="1" spc="300">
                  <a:solidFill>
                    <a:schemeClr val="accent3"/>
                  </a:solidFill>
                  <a:latin typeface="Lato" panose="020f0502020204030203" pitchFamily="34" charset="0"/>
                  <a:ea typeface="Lato Light" panose="020f0502020204030203" pitchFamily="34" charset="0"/>
                  <a:cs typeface="Lato Light" panose="020f0502020204030203" pitchFamily="34" charset="0"/>
                </a:rPr>
                <a:t>Mohamed Omar </a:t>
              </a:r>
            </a:p>
          </p:txBody>
        </p:sp>
        <p:sp>
          <p:nvSpPr>
            <p:cNvPr id="21" name="TextBox 20">
              <a:extLst>
                <a:ext uri="{FF2B5EF4-FFF2-40B4-BE49-F238E27FC236}">
                  <a16:creationId xmlns:a16="http://schemas.microsoft.com/office/drawing/2014/main" id="{04098536-4602-40C6-95A7-ECA98F66B84C}"/>
                </a:ext>
              </a:extLst>
            </p:cNvPr>
            <p:cNvSpPr txBox="1"/>
            <p:nvPr/>
          </p:nvSpPr>
          <p:spPr>
            <a:xfrm>
              <a:off x="1513678" y="4428567"/>
              <a:ext cx="4093179" cy="48102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ID" sz="2400">
                  <a:latin typeface="Lato" panose="020f0502020204030203" pitchFamily="34" charset="0"/>
                </a:rPr>
                <a:t>19-01219</a:t>
              </a:r>
              <a:endParaRPr lang="en-US" sz="2400">
                <a:latin typeface="Lato" panose="020f0502020204030203" pitchFamily="34" charset="0"/>
                <a:ea typeface="Lato Light" panose="020f0502020204030203" pitchFamily="34" charset="0"/>
                <a:cs typeface="Lato Light" panose="020f0502020204030203" pitchFamily="34" charset="0"/>
              </a:endParaRPr>
            </a:p>
          </p:txBody>
        </p:sp>
      </p:grpSp>
      <p:grpSp>
        <p:nvGrpSpPr>
          <p:cNvPr id="5" name="مجموعة 4">
            <a:extLst>
              <a:ext uri="{FF2B5EF4-FFF2-40B4-BE49-F238E27FC236}">
                <a16:creationId xmlns:a16="http://schemas.microsoft.com/office/drawing/2014/main" id="{19F48A88-63C6-4A36-943F-B1D38692C41B}"/>
              </a:ext>
            </a:extLst>
          </p:cNvPr>
          <p:cNvGrpSpPr/>
          <p:nvPr/>
        </p:nvGrpSpPr>
        <p:grpSpPr>
          <a:xfrm>
            <a:off x="6692590" y="3761728"/>
            <a:ext cx="4902818" cy="1147868"/>
            <a:chOff x="6692590" y="3761728"/>
            <a:chExt cx="4902818" cy="1147868"/>
          </a:xfrm>
        </p:grpSpPr>
        <p:sp>
          <p:nvSpPr>
            <p:cNvPr id="26" name="TextBox 25">
              <a:extLst>
                <a:ext uri="{FF2B5EF4-FFF2-40B4-BE49-F238E27FC236}">
                  <a16:creationId xmlns:a16="http://schemas.microsoft.com/office/drawing/2014/main" id="{982E2CF2-D39B-471A-B9E6-678BAB015F22}"/>
                </a:ext>
              </a:extLst>
            </p:cNvPr>
            <p:cNvSpPr txBox="1"/>
            <p:nvPr/>
          </p:nvSpPr>
          <p:spPr>
            <a:xfrm>
              <a:off x="6692591" y="3761728"/>
              <a:ext cx="4902817" cy="641394"/>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3200" b="1" spc="300">
                  <a:solidFill>
                    <a:schemeClr val="accent4"/>
                  </a:solidFill>
                  <a:latin typeface="Lato" panose="020f0502020204030203" pitchFamily="34" charset="0"/>
                  <a:ea typeface="Lato Light" panose="020f0502020204030203" pitchFamily="34" charset="0"/>
                  <a:cs typeface="Lato Light" panose="020f0502020204030203" pitchFamily="34" charset="0"/>
                </a:rPr>
                <a:t>Safwat Ahmed </a:t>
              </a:r>
            </a:p>
          </p:txBody>
        </p:sp>
        <p:sp>
          <p:nvSpPr>
            <p:cNvPr id="13" name="TextBox 12">
              <a:extLst>
                <a:ext uri="{FF2B5EF4-FFF2-40B4-BE49-F238E27FC236}">
                  <a16:creationId xmlns:a16="http://schemas.microsoft.com/office/drawing/2014/main" id="{121EEB75-8D94-46DF-962D-7A9C73E6E01F}"/>
                </a:ext>
              </a:extLst>
            </p:cNvPr>
            <p:cNvSpPr txBox="1"/>
            <p:nvPr/>
          </p:nvSpPr>
          <p:spPr>
            <a:xfrm>
              <a:off x="6692590" y="4428567"/>
              <a:ext cx="4902817" cy="48102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ID" sz="2400">
                  <a:latin typeface="Lato" panose="020f0502020204030203" pitchFamily="34" charset="0"/>
                </a:rPr>
                <a:t>20-00141</a:t>
              </a:r>
              <a:endParaRPr lang="en-US" sz="2400">
                <a:latin typeface="Lato" panose="020f0502020204030203" pitchFamily="34" charset="0"/>
                <a:ea typeface="Lato Light" panose="020f0502020204030203" pitchFamily="34" charset="0"/>
                <a:cs typeface="Lato Light" panose="020f0502020204030203" pitchFamily="34" charset="0"/>
              </a:endParaRPr>
            </a:p>
          </p:txBody>
        </p:sp>
      </p:grpSp>
      <p:grpSp>
        <p:nvGrpSpPr>
          <p:cNvPr id="6" name="مجموعة 5">
            <a:extLst>
              <a:ext uri="{FF2B5EF4-FFF2-40B4-BE49-F238E27FC236}">
                <a16:creationId xmlns:a16="http://schemas.microsoft.com/office/drawing/2014/main" id="{48698F45-DFC8-451A-9F3E-E0BE01CB7726}"/>
              </a:ext>
            </a:extLst>
          </p:cNvPr>
          <p:cNvGrpSpPr/>
          <p:nvPr/>
        </p:nvGrpSpPr>
        <p:grpSpPr>
          <a:xfrm>
            <a:off x="12681140" y="3761728"/>
            <a:ext cx="4853032" cy="1147868"/>
            <a:chOff x="12681140" y="3761728"/>
            <a:chExt cx="4853032" cy="1147868"/>
          </a:xfrm>
        </p:grpSpPr>
        <p:sp>
          <p:nvSpPr>
            <p:cNvPr id="28" name="TextBox 27">
              <a:extLst>
                <a:ext uri="{FF2B5EF4-FFF2-40B4-BE49-F238E27FC236}">
                  <a16:creationId xmlns:a16="http://schemas.microsoft.com/office/drawing/2014/main" id="{32C684C2-ECCF-4EF8-95DB-49A554E40FD6}"/>
                </a:ext>
              </a:extLst>
            </p:cNvPr>
            <p:cNvSpPr txBox="1"/>
            <p:nvPr/>
          </p:nvSpPr>
          <p:spPr>
            <a:xfrm>
              <a:off x="12681142" y="3761728"/>
              <a:ext cx="4853030" cy="641394"/>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3200" b="1" spc="300">
                  <a:solidFill>
                    <a:schemeClr val="accent6"/>
                  </a:solidFill>
                  <a:latin typeface="Lato" panose="020f0502020204030203" pitchFamily="34" charset="0"/>
                  <a:ea typeface="Lato Light" panose="020f0502020204030203" pitchFamily="34" charset="0"/>
                  <a:cs typeface="Lato Light" panose="020f0502020204030203" pitchFamily="34" charset="0"/>
                </a:rPr>
                <a:t>Ahmed Mahmoud </a:t>
              </a:r>
            </a:p>
          </p:txBody>
        </p:sp>
        <p:sp>
          <p:nvSpPr>
            <p:cNvPr id="14" name="TextBox 13">
              <a:extLst>
                <a:ext uri="{FF2B5EF4-FFF2-40B4-BE49-F238E27FC236}">
                  <a16:creationId xmlns:a16="http://schemas.microsoft.com/office/drawing/2014/main" id="{8AE7D78A-D431-4E08-B219-5CFECD819C71}"/>
                </a:ext>
              </a:extLst>
            </p:cNvPr>
            <p:cNvSpPr txBox="1"/>
            <p:nvPr/>
          </p:nvSpPr>
          <p:spPr>
            <a:xfrm>
              <a:off x="12681140" y="4428567"/>
              <a:ext cx="4853032" cy="48102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ID" sz="2400">
                  <a:latin typeface="Lato" panose="020f0502020204030203" pitchFamily="34" charset="0"/>
                </a:rPr>
                <a:t>20-01226</a:t>
              </a:r>
              <a:endParaRPr lang="en-US" sz="2400">
                <a:latin typeface="Lato" panose="020f0502020204030203" pitchFamily="34" charset="0"/>
                <a:ea typeface="Lato Light" panose="020f0502020204030203" pitchFamily="34" charset="0"/>
                <a:cs typeface="Lato Light" panose="020f0502020204030203" pitchFamily="34" charset="0"/>
              </a:endParaRPr>
            </a:p>
          </p:txBody>
        </p:sp>
      </p:grpSp>
      <p:grpSp>
        <p:nvGrpSpPr>
          <p:cNvPr id="7" name="مجموعة 6">
            <a:extLst>
              <a:ext uri="{FF2B5EF4-FFF2-40B4-BE49-F238E27FC236}">
                <a16:creationId xmlns:a16="http://schemas.microsoft.com/office/drawing/2014/main" id="{EAE97611-EF70-4719-BF59-CB3512EFC173}"/>
              </a:ext>
            </a:extLst>
          </p:cNvPr>
          <p:cNvGrpSpPr/>
          <p:nvPr/>
        </p:nvGrpSpPr>
        <p:grpSpPr>
          <a:xfrm>
            <a:off x="1513678" y="5928075"/>
            <a:ext cx="4093179" cy="1147868"/>
            <a:chOff x="1513678" y="5928075"/>
            <a:chExt cx="4093179" cy="1147868"/>
          </a:xfrm>
        </p:grpSpPr>
        <p:sp>
          <p:nvSpPr>
            <p:cNvPr id="25" name="TextBox 19">
              <a:extLst>
                <a:ext uri="{FF2B5EF4-FFF2-40B4-BE49-F238E27FC236}">
                  <a16:creationId xmlns:a16="http://schemas.microsoft.com/office/drawing/2014/main" id="{17DA8CC1-E610-4D34-A58E-922977F656E9}"/>
                </a:ext>
              </a:extLst>
            </p:cNvPr>
            <p:cNvSpPr txBox="1"/>
            <p:nvPr/>
          </p:nvSpPr>
          <p:spPr>
            <a:xfrm>
              <a:off x="1513678" y="5928075"/>
              <a:ext cx="4093179" cy="641394"/>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3200" b="1" spc="300">
                  <a:solidFill>
                    <a:schemeClr val="accent5"/>
                  </a:solidFill>
                  <a:latin typeface="Lato" panose="020f0502020204030203" pitchFamily="34" charset="0"/>
                  <a:ea typeface="Lato Light" panose="020f0502020204030203" pitchFamily="34" charset="0"/>
                  <a:cs typeface="Lato Light" panose="020f0502020204030203" pitchFamily="34" charset="0"/>
                </a:rPr>
                <a:t>Islam Sayed </a:t>
              </a:r>
            </a:p>
          </p:txBody>
        </p:sp>
        <p:sp>
          <p:nvSpPr>
            <p:cNvPr id="27" name="TextBox 20">
              <a:extLst>
                <a:ext uri="{FF2B5EF4-FFF2-40B4-BE49-F238E27FC236}">
                  <a16:creationId xmlns:a16="http://schemas.microsoft.com/office/drawing/2014/main" id="{50AC5E3C-D4EB-425B-9196-A43B6175E72D}"/>
                </a:ext>
              </a:extLst>
            </p:cNvPr>
            <p:cNvSpPr txBox="1"/>
            <p:nvPr/>
          </p:nvSpPr>
          <p:spPr>
            <a:xfrm>
              <a:off x="1513678" y="6594914"/>
              <a:ext cx="4093179" cy="48102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ID" sz="2400">
                  <a:latin typeface="Lato" panose="020f0502020204030203" pitchFamily="34" charset="0"/>
                </a:rPr>
                <a:t>20-02051</a:t>
              </a:r>
              <a:endParaRPr lang="en-US" sz="2400">
                <a:latin typeface="Lato" panose="020f0502020204030203" pitchFamily="34" charset="0"/>
                <a:ea typeface="Lato Light" panose="020f0502020204030203" pitchFamily="34" charset="0"/>
                <a:cs typeface="Lato Light" panose="020f0502020204030203" pitchFamily="34" charset="0"/>
              </a:endParaRPr>
            </a:p>
          </p:txBody>
        </p:sp>
      </p:grpSp>
      <p:grpSp>
        <p:nvGrpSpPr>
          <p:cNvPr id="8" name="مجموعة 7">
            <a:extLst>
              <a:ext uri="{FF2B5EF4-FFF2-40B4-BE49-F238E27FC236}">
                <a16:creationId xmlns:a16="http://schemas.microsoft.com/office/drawing/2014/main" id="{7C933C72-0B87-42D0-B977-F592DFF46A18}"/>
              </a:ext>
            </a:extLst>
          </p:cNvPr>
          <p:cNvGrpSpPr/>
          <p:nvPr/>
        </p:nvGrpSpPr>
        <p:grpSpPr>
          <a:xfrm>
            <a:off x="6692590" y="5928075"/>
            <a:ext cx="4902818" cy="1147868"/>
            <a:chOff x="6692590" y="5928075"/>
            <a:chExt cx="4902818" cy="1147868"/>
          </a:xfrm>
        </p:grpSpPr>
        <p:sp>
          <p:nvSpPr>
            <p:cNvPr id="29" name="TextBox 25">
              <a:extLst>
                <a:ext uri="{FF2B5EF4-FFF2-40B4-BE49-F238E27FC236}">
                  <a16:creationId xmlns:a16="http://schemas.microsoft.com/office/drawing/2014/main" id="{78925676-C351-4B41-A56F-5FC35D0561A8}"/>
                </a:ext>
              </a:extLst>
            </p:cNvPr>
            <p:cNvSpPr txBox="1"/>
            <p:nvPr/>
          </p:nvSpPr>
          <p:spPr>
            <a:xfrm>
              <a:off x="6692591" y="5928075"/>
              <a:ext cx="4902817" cy="641394"/>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3200" b="1" spc="300">
                  <a:solidFill>
                    <a:srgbClr val="1C444C"/>
                  </a:solidFill>
                  <a:latin typeface="Lato" panose="020f0502020204030203" pitchFamily="34" charset="0"/>
                  <a:ea typeface="Lato Light" panose="020f0502020204030203" pitchFamily="34" charset="0"/>
                  <a:cs typeface="Lato Light" panose="020f0502020204030203" pitchFamily="34" charset="0"/>
                </a:rPr>
                <a:t>Mohamed Maher </a:t>
              </a:r>
            </a:p>
          </p:txBody>
        </p:sp>
        <p:sp>
          <p:nvSpPr>
            <p:cNvPr id="31" name="TextBox 12">
              <a:extLst>
                <a:ext uri="{FF2B5EF4-FFF2-40B4-BE49-F238E27FC236}">
                  <a16:creationId xmlns:a16="http://schemas.microsoft.com/office/drawing/2014/main" id="{2726EB99-C80E-4B45-8AA2-C6B377DFD1D5}"/>
                </a:ext>
              </a:extLst>
            </p:cNvPr>
            <p:cNvSpPr txBox="1"/>
            <p:nvPr/>
          </p:nvSpPr>
          <p:spPr>
            <a:xfrm>
              <a:off x="6692590" y="6594914"/>
              <a:ext cx="4902817" cy="48102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ID" sz="2400">
                  <a:latin typeface="Lato" panose="020f0502020204030203" pitchFamily="34" charset="0"/>
                </a:rPr>
                <a:t>20-02048</a:t>
              </a:r>
              <a:endParaRPr lang="en-US" sz="2400">
                <a:latin typeface="Lato" panose="020f0502020204030203" pitchFamily="34" charset="0"/>
                <a:ea typeface="Lato Light" panose="020f0502020204030203" pitchFamily="34" charset="0"/>
                <a:cs typeface="Lato Light" panose="020f0502020204030203" pitchFamily="34" charset="0"/>
              </a:endParaRPr>
            </a:p>
          </p:txBody>
        </p:sp>
      </p:grpSp>
      <p:grpSp>
        <p:nvGrpSpPr>
          <p:cNvPr id="33" name="مجموعة 32">
            <a:extLst>
              <a:ext uri="{FF2B5EF4-FFF2-40B4-BE49-F238E27FC236}">
                <a16:creationId xmlns:a16="http://schemas.microsoft.com/office/drawing/2014/main" id="{8D13DB7F-ECC1-483D-8125-5560B031C715}"/>
              </a:ext>
            </a:extLst>
          </p:cNvPr>
          <p:cNvGrpSpPr/>
          <p:nvPr/>
        </p:nvGrpSpPr>
        <p:grpSpPr>
          <a:xfrm>
            <a:off x="12681140" y="5928075"/>
            <a:ext cx="4853032" cy="1147868"/>
            <a:chOff x="12681140" y="5928075"/>
            <a:chExt cx="4853032" cy="1147868"/>
          </a:xfrm>
        </p:grpSpPr>
        <p:sp>
          <p:nvSpPr>
            <p:cNvPr id="30" name="TextBox 27">
              <a:extLst>
                <a:ext uri="{FF2B5EF4-FFF2-40B4-BE49-F238E27FC236}">
                  <a16:creationId xmlns:a16="http://schemas.microsoft.com/office/drawing/2014/main" id="{EE49C0F6-1A5A-4695-9A76-D6F863AC251D}"/>
                </a:ext>
              </a:extLst>
            </p:cNvPr>
            <p:cNvSpPr txBox="1"/>
            <p:nvPr/>
          </p:nvSpPr>
          <p:spPr>
            <a:xfrm>
              <a:off x="12681142" y="5928075"/>
              <a:ext cx="4853030" cy="641394"/>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US" sz="3200" b="1" spc="300" err="1">
                  <a:solidFill>
                    <a:schemeClr val="accent1"/>
                  </a:solidFill>
                  <a:latin typeface="Lato" panose="020f0502020204030203" pitchFamily="34" charset="0"/>
                  <a:ea typeface="Lato Light" panose="020f0502020204030203" pitchFamily="34" charset="0"/>
                  <a:cs typeface="Lato Light" panose="020f0502020204030203" pitchFamily="34" charset="0"/>
                </a:rPr>
                <a:t>Menna-Allah Hassan</a:t>
              </a:r>
            </a:p>
          </p:txBody>
        </p:sp>
        <p:sp>
          <p:nvSpPr>
            <p:cNvPr id="32" name="TextBox 13">
              <a:extLst>
                <a:ext uri="{FF2B5EF4-FFF2-40B4-BE49-F238E27FC236}">
                  <a16:creationId xmlns:a16="http://schemas.microsoft.com/office/drawing/2014/main" id="{51EBA843-F8C1-425E-ADF5-03B963A0658D}"/>
                </a:ext>
              </a:extLst>
            </p:cNvPr>
            <p:cNvSpPr txBox="1"/>
            <p:nvPr/>
          </p:nvSpPr>
          <p:spPr>
            <a:xfrm>
              <a:off x="12681140" y="6594914"/>
              <a:ext cx="4853032" cy="481029"/>
            </a:xfrm>
            <a:prstGeom prst="rect">
              <a:avLst/>
            </a:prstGeom>
            <a:noFill/>
          </p:spPr>
          <p:txBody>
            <a:bodyPr wrap="square" lIns="0" tIns="0" rIns="91440" bIns="0" rtlCol="0">
              <a:spAutoFit/>
            </a:bodyPr>
            <a:lstStyle/>
            <a:p>
              <a:pPr algn="ctr">
                <a:lnSpc>
                  <a:spcPct val="150000"/>
                </a:lnSpc>
                <a:spcBef>
                  <a:spcPts val="1200"/>
                </a:spcBef>
                <a:buClr>
                  <a:srgbClr val="27AB9E"/>
                </a:buClr>
                <a:buSzPct val="150000"/>
              </a:pPr>
              <a:r>
                <a:rPr lang="en-ID" sz="2400">
                  <a:latin typeface="Lato" panose="020f0502020204030203" pitchFamily="34" charset="0"/>
                </a:rPr>
                <a:t>20-01914</a:t>
              </a:r>
              <a:endParaRPr lang="en-US" sz="2400">
                <a:latin typeface="Lato" panose="020f0502020204030203" pitchFamily="34" charset="0"/>
                <a:ea typeface="Lato Light" panose="020f0502020204030203" pitchFamily="34" charset="0"/>
                <a:cs typeface="Lato Light" panose="020f0502020204030203" pitchFamily="34" charset="0"/>
              </a:endParaRPr>
            </a:p>
          </p:txBody>
        </p:sp>
      </p:grpSp>
    </p:spTree>
    <p:extLst>
      <p:ext uri="{BB962C8B-B14F-4D97-AF65-F5344CB8AC3E}">
        <p14:creationId xmlns:p14="http://schemas.microsoft.com/office/powerpoint/2010/main" val="2998372234"/>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anim calcmode="lin" valueType="num">
                                      <p:cBhvr>
                                        <p:cTn id="14" dur="250" fill="hold"/>
                                        <p:tgtEl>
                                          <p:spTgt spid="4"/>
                                        </p:tgtEl>
                                        <p:attrNameLst>
                                          <p:attrName>ppt_x</p:attrName>
                                        </p:attrNameLst>
                                      </p:cBhvr>
                                      <p:tavLst>
                                        <p:tav tm="0">
                                          <p:val>
                                            <p:strVal val="#ppt_x"/>
                                          </p:val>
                                        </p:tav>
                                        <p:tav tm="100000">
                                          <p:val>
                                            <p:strVal val="#ppt_x"/>
                                          </p:val>
                                        </p:tav>
                                      </p:tavLst>
                                    </p:anim>
                                    <p:anim calcmode="lin" valueType="num">
                                      <p:cBhvr>
                                        <p:cTn id="15" dur="250" fill="hold"/>
                                        <p:tgtEl>
                                          <p:spTgt spid="4"/>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75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anim calcmode="lin" valueType="num">
                                      <p:cBhvr>
                                        <p:cTn id="20" dur="250" fill="hold"/>
                                        <p:tgtEl>
                                          <p:spTgt spid="5"/>
                                        </p:tgtEl>
                                        <p:attrNameLst>
                                          <p:attrName>ppt_x</p:attrName>
                                        </p:attrNameLst>
                                      </p:cBhvr>
                                      <p:tavLst>
                                        <p:tav tm="0">
                                          <p:val>
                                            <p:strVal val="#ppt_x"/>
                                          </p:val>
                                        </p:tav>
                                        <p:tav tm="100000">
                                          <p:val>
                                            <p:strVal val="#ppt_x"/>
                                          </p:val>
                                        </p:tav>
                                      </p:tavLst>
                                    </p:anim>
                                    <p:anim calcmode="lin" valueType="num">
                                      <p:cBhvr>
                                        <p:cTn id="21" dur="250" fill="hold"/>
                                        <p:tgtEl>
                                          <p:spTgt spid="5"/>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anim calcmode="lin" valueType="num">
                                      <p:cBhvr>
                                        <p:cTn id="26" dur="250" fill="hold"/>
                                        <p:tgtEl>
                                          <p:spTgt spid="6"/>
                                        </p:tgtEl>
                                        <p:attrNameLst>
                                          <p:attrName>ppt_x</p:attrName>
                                        </p:attrNameLst>
                                      </p:cBhvr>
                                      <p:tavLst>
                                        <p:tav tm="0">
                                          <p:val>
                                            <p:strVal val="#ppt_x"/>
                                          </p:val>
                                        </p:tav>
                                        <p:tav tm="100000">
                                          <p:val>
                                            <p:strVal val="#ppt_x"/>
                                          </p:val>
                                        </p:tav>
                                      </p:tavLst>
                                    </p:anim>
                                    <p:anim calcmode="lin" valueType="num">
                                      <p:cBhvr>
                                        <p:cTn id="27" dur="250" fill="hold"/>
                                        <p:tgtEl>
                                          <p:spTgt spid="6"/>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125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50"/>
                                        <p:tgtEl>
                                          <p:spTgt spid="7"/>
                                        </p:tgtEl>
                                      </p:cBhvr>
                                    </p:animEffect>
                                    <p:anim calcmode="lin" valueType="num">
                                      <p:cBhvr>
                                        <p:cTn id="32" dur="250" fill="hold"/>
                                        <p:tgtEl>
                                          <p:spTgt spid="7"/>
                                        </p:tgtEl>
                                        <p:attrNameLst>
                                          <p:attrName>ppt_x</p:attrName>
                                        </p:attrNameLst>
                                      </p:cBhvr>
                                      <p:tavLst>
                                        <p:tav tm="0">
                                          <p:val>
                                            <p:strVal val="#ppt_x"/>
                                          </p:val>
                                        </p:tav>
                                        <p:tav tm="100000">
                                          <p:val>
                                            <p:strVal val="#ppt_x"/>
                                          </p:val>
                                        </p:tav>
                                      </p:tavLst>
                                    </p:anim>
                                    <p:anim calcmode="lin" valueType="num">
                                      <p:cBhvr>
                                        <p:cTn id="33" dur="250" fill="hold"/>
                                        <p:tgtEl>
                                          <p:spTgt spid="7"/>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1500"/>
                            </p:stCondLst>
                            <p:childTnLst>
                              <p:par>
                                <p:cTn id="35" presetID="4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anim calcmode="lin" valueType="num">
                                      <p:cBhvr>
                                        <p:cTn id="38" dur="250" fill="hold"/>
                                        <p:tgtEl>
                                          <p:spTgt spid="8"/>
                                        </p:tgtEl>
                                        <p:attrNameLst>
                                          <p:attrName>ppt_x</p:attrName>
                                        </p:attrNameLst>
                                      </p:cBhvr>
                                      <p:tavLst>
                                        <p:tav tm="0">
                                          <p:val>
                                            <p:strVal val="#ppt_x"/>
                                          </p:val>
                                        </p:tav>
                                        <p:tav tm="100000">
                                          <p:val>
                                            <p:strVal val="#ppt_x"/>
                                          </p:val>
                                        </p:tav>
                                      </p:tavLst>
                                    </p:anim>
                                    <p:anim calcmode="lin" valueType="num">
                                      <p:cBhvr>
                                        <p:cTn id="39" dur="250" fill="hold"/>
                                        <p:tgtEl>
                                          <p:spTgt spid="8"/>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1750"/>
                            </p:stCondLst>
                            <p:childTnLst>
                              <p:par>
                                <p:cTn id="41" presetID="42" presetClass="entr" presetSubtype="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250"/>
                                        <p:tgtEl>
                                          <p:spTgt spid="33"/>
                                        </p:tgtEl>
                                      </p:cBhvr>
                                    </p:animEffect>
                                    <p:anim calcmode="lin" valueType="num">
                                      <p:cBhvr>
                                        <p:cTn id="44" dur="250" fill="hold"/>
                                        <p:tgtEl>
                                          <p:spTgt spid="33"/>
                                        </p:tgtEl>
                                        <p:attrNameLst>
                                          <p:attrName>ppt_x</p:attrName>
                                        </p:attrNameLst>
                                      </p:cBhvr>
                                      <p:tavLst>
                                        <p:tav tm="0">
                                          <p:val>
                                            <p:strVal val="#ppt_x"/>
                                          </p:val>
                                        </p:tav>
                                        <p:tav tm="100000">
                                          <p:val>
                                            <p:strVal val="#ppt_x"/>
                                          </p:val>
                                        </p:tav>
                                      </p:tavLst>
                                    </p:anim>
                                    <p:anim calcmode="lin" valueType="num">
                                      <p:cBhvr>
                                        <p:cTn id="45" dur="2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658" y="1340098"/>
            <a:ext cx="15254681" cy="7606803"/>
          </a:xfrm>
          <a:prstGeom prst="rect">
            <a:avLst/>
          </a:prstGeom>
        </p:spPr>
      </p:pic>
      <p:pic>
        <p:nvPicPr>
          <p:cNvPr id="6" name="Graphic 5" descr="Airplane with solid fill">
            <a:extLst>
              <a:ext uri="{FF2B5EF4-FFF2-40B4-BE49-F238E27FC236}">
                <a16:creationId xmlns:a16="http://schemas.microsoft.com/office/drawing/2014/main" id="{89566E9F-B074-2A8E-1021-D7B926D8F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613564" y="-1959"/>
            <a:ext cx="914400" cy="914400"/>
          </a:xfrm>
          <a:prstGeom prst="rect">
            <a:avLst/>
          </a:prstGeom>
        </p:spPr>
      </p:pic>
      <p:pic>
        <p:nvPicPr>
          <p:cNvPr id="7" name="Graphic 6" descr="Airplane with solid fill">
            <a:extLst>
              <a:ext uri="{FF2B5EF4-FFF2-40B4-BE49-F238E27FC236}">
                <a16:creationId xmlns:a16="http://schemas.microsoft.com/office/drawing/2014/main" id="{3105B5C1-ED33-8AFA-FD9F-1C526DCA7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760038" y="61039"/>
            <a:ext cx="914400" cy="914400"/>
          </a:xfrm>
          <a:prstGeom prst="rect">
            <a:avLst/>
          </a:prstGeom>
        </p:spPr>
      </p:pic>
    </p:spTree>
    <p:extLst>
      <p:ext uri="{BB962C8B-B14F-4D97-AF65-F5344CB8AC3E}">
        <p14:creationId xmlns:p14="http://schemas.microsoft.com/office/powerpoint/2010/main" val="154647787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009" y="1340098"/>
            <a:ext cx="5133978" cy="7606803"/>
          </a:xfrm>
          <a:prstGeom prst="rect">
            <a:avLst/>
          </a:prstGeom>
        </p:spPr>
      </p:pic>
      <p:pic>
        <p:nvPicPr>
          <p:cNvPr id="3" name="Graphic 2" descr="Airplane with solid fill">
            <a:extLst>
              <a:ext uri="{FF2B5EF4-FFF2-40B4-BE49-F238E27FC236}">
                <a16:creationId xmlns:a16="http://schemas.microsoft.com/office/drawing/2014/main" id="{7B91DB0D-054A-5DD2-FE3B-76D85A2934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613564" y="-1959"/>
            <a:ext cx="914400" cy="914400"/>
          </a:xfrm>
          <a:prstGeom prst="rect">
            <a:avLst/>
          </a:prstGeom>
        </p:spPr>
      </p:pic>
      <p:pic>
        <p:nvPicPr>
          <p:cNvPr id="6" name="Graphic 5" descr="Airplane with solid fill">
            <a:extLst>
              <a:ext uri="{FF2B5EF4-FFF2-40B4-BE49-F238E27FC236}">
                <a16:creationId xmlns:a16="http://schemas.microsoft.com/office/drawing/2014/main" id="{78B50116-6C69-E74E-230A-75C4DBA08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760038" y="61039"/>
            <a:ext cx="914400" cy="914400"/>
          </a:xfrm>
          <a:prstGeom prst="rect">
            <a:avLst/>
          </a:prstGeom>
        </p:spPr>
      </p:pic>
    </p:spTree>
    <p:extLst>
      <p:ext uri="{BB962C8B-B14F-4D97-AF65-F5344CB8AC3E}">
        <p14:creationId xmlns:p14="http://schemas.microsoft.com/office/powerpoint/2010/main" val="157973005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009" y="1340098"/>
            <a:ext cx="15115978" cy="7606803"/>
          </a:xfrm>
          <a:prstGeom prst="rect">
            <a:avLst/>
          </a:prstGeom>
        </p:spPr>
      </p:pic>
      <p:pic>
        <p:nvPicPr>
          <p:cNvPr id="3" name="Graphic 2" descr="Airplane with solid fill">
            <a:extLst>
              <a:ext uri="{FF2B5EF4-FFF2-40B4-BE49-F238E27FC236}">
                <a16:creationId xmlns:a16="http://schemas.microsoft.com/office/drawing/2014/main" id="{3E9C85B7-69A6-803E-9E99-AAC6C41BD1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613564" y="-1959"/>
            <a:ext cx="914400" cy="914400"/>
          </a:xfrm>
          <a:prstGeom prst="rect">
            <a:avLst/>
          </a:prstGeom>
        </p:spPr>
      </p:pic>
      <p:pic>
        <p:nvPicPr>
          <p:cNvPr id="6" name="Graphic 5" descr="Airplane with solid fill">
            <a:extLst>
              <a:ext uri="{FF2B5EF4-FFF2-40B4-BE49-F238E27FC236}">
                <a16:creationId xmlns:a16="http://schemas.microsoft.com/office/drawing/2014/main" id="{025AE955-9A4F-1DB9-3342-465DED41F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760038" y="61039"/>
            <a:ext cx="914400" cy="914400"/>
          </a:xfrm>
          <a:prstGeom prst="rect">
            <a:avLst/>
          </a:prstGeom>
        </p:spPr>
      </p:pic>
    </p:spTree>
    <p:extLst>
      <p:ext uri="{BB962C8B-B14F-4D97-AF65-F5344CB8AC3E}">
        <p14:creationId xmlns:p14="http://schemas.microsoft.com/office/powerpoint/2010/main" val="156955083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009" y="1368582"/>
            <a:ext cx="15115978" cy="7549835"/>
          </a:xfrm>
          <a:prstGeom prst="rect">
            <a:avLst/>
          </a:prstGeom>
        </p:spPr>
      </p:pic>
      <p:pic>
        <p:nvPicPr>
          <p:cNvPr id="3" name="Graphic 2" descr="Airplane with solid fill">
            <a:extLst>
              <a:ext uri="{FF2B5EF4-FFF2-40B4-BE49-F238E27FC236}">
                <a16:creationId xmlns:a16="http://schemas.microsoft.com/office/drawing/2014/main" id="{BEACF34E-3947-5B66-FF61-B65487C057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613564" y="-1959"/>
            <a:ext cx="914400" cy="914400"/>
          </a:xfrm>
          <a:prstGeom prst="rect">
            <a:avLst/>
          </a:prstGeom>
        </p:spPr>
      </p:pic>
      <p:pic>
        <p:nvPicPr>
          <p:cNvPr id="6" name="Graphic 5" descr="Airplane with solid fill">
            <a:extLst>
              <a:ext uri="{FF2B5EF4-FFF2-40B4-BE49-F238E27FC236}">
                <a16:creationId xmlns:a16="http://schemas.microsoft.com/office/drawing/2014/main" id="{3CCD7240-C03F-60AF-AE4D-CA37736F77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760038" y="61039"/>
            <a:ext cx="914400" cy="914400"/>
          </a:xfrm>
          <a:prstGeom prst="rect">
            <a:avLst/>
          </a:prstGeom>
        </p:spPr>
      </p:pic>
    </p:spTree>
    <p:extLst>
      <p:ext uri="{BB962C8B-B14F-4D97-AF65-F5344CB8AC3E}">
        <p14:creationId xmlns:p14="http://schemas.microsoft.com/office/powerpoint/2010/main" val="398794786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009" y="1665847"/>
            <a:ext cx="15115978" cy="6955304"/>
          </a:xfrm>
          <a:prstGeom prst="rect">
            <a:avLst/>
          </a:prstGeom>
        </p:spPr>
      </p:pic>
      <p:pic>
        <p:nvPicPr>
          <p:cNvPr id="3" name="Graphic 2" descr="Airplane with solid fill">
            <a:extLst>
              <a:ext uri="{FF2B5EF4-FFF2-40B4-BE49-F238E27FC236}">
                <a16:creationId xmlns:a16="http://schemas.microsoft.com/office/drawing/2014/main" id="{306D83EE-59E7-2427-4974-0899A73469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613564" y="-1959"/>
            <a:ext cx="914400" cy="914400"/>
          </a:xfrm>
          <a:prstGeom prst="rect">
            <a:avLst/>
          </a:prstGeom>
        </p:spPr>
      </p:pic>
      <p:pic>
        <p:nvPicPr>
          <p:cNvPr id="6" name="Graphic 5" descr="Airplane with solid fill">
            <a:extLst>
              <a:ext uri="{FF2B5EF4-FFF2-40B4-BE49-F238E27FC236}">
                <a16:creationId xmlns:a16="http://schemas.microsoft.com/office/drawing/2014/main" id="{4AAC96F3-C979-F41E-08ED-2A9CDE8B1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760038" y="61039"/>
            <a:ext cx="914400" cy="914400"/>
          </a:xfrm>
          <a:prstGeom prst="rect">
            <a:avLst/>
          </a:prstGeom>
        </p:spPr>
      </p:pic>
    </p:spTree>
    <p:extLst>
      <p:ext uri="{BB962C8B-B14F-4D97-AF65-F5344CB8AC3E}">
        <p14:creationId xmlns:p14="http://schemas.microsoft.com/office/powerpoint/2010/main" val="287628230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rcRect t="1745"/>
          <a:stretch>
            <a:fillRect/>
          </a:stretch>
        </p:blipFill>
        <p:spPr>
          <a:xfrm>
            <a:off x="2259212" y="1787235"/>
            <a:ext cx="13769570" cy="6833915"/>
          </a:xfrm>
          <a:prstGeom prst="rect">
            <a:avLst/>
          </a:prstGeom>
        </p:spPr>
      </p:pic>
      <p:pic>
        <p:nvPicPr>
          <p:cNvPr id="3" name="Graphic 2" descr="Airplane with solid fill">
            <a:extLst>
              <a:ext uri="{FF2B5EF4-FFF2-40B4-BE49-F238E27FC236}">
                <a16:creationId xmlns:a16="http://schemas.microsoft.com/office/drawing/2014/main" id="{F2B736A2-FD59-8010-E383-AD1C3064D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613564" y="-1959"/>
            <a:ext cx="914400" cy="914400"/>
          </a:xfrm>
          <a:prstGeom prst="rect">
            <a:avLst/>
          </a:prstGeom>
        </p:spPr>
      </p:pic>
      <p:pic>
        <p:nvPicPr>
          <p:cNvPr id="6" name="Graphic 5" descr="Airplane with solid fill">
            <a:extLst>
              <a:ext uri="{FF2B5EF4-FFF2-40B4-BE49-F238E27FC236}">
                <a16:creationId xmlns:a16="http://schemas.microsoft.com/office/drawing/2014/main" id="{CB0461D2-0C3F-46CE-D7A1-5825B59E43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760038" y="61039"/>
            <a:ext cx="914400" cy="914400"/>
          </a:xfrm>
          <a:prstGeom prst="rect">
            <a:avLst/>
          </a:prstGeom>
        </p:spPr>
      </p:pic>
    </p:spTree>
    <p:extLst>
      <p:ext uri="{BB962C8B-B14F-4D97-AF65-F5344CB8AC3E}">
        <p14:creationId xmlns:p14="http://schemas.microsoft.com/office/powerpoint/2010/main" val="324883875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212" y="2256211"/>
            <a:ext cx="13769570" cy="5774576"/>
          </a:xfrm>
          <a:prstGeom prst="rect">
            <a:avLst/>
          </a:prstGeom>
        </p:spPr>
      </p:pic>
      <p:pic>
        <p:nvPicPr>
          <p:cNvPr id="3" name="Graphic 2" descr="Airplane with solid fill">
            <a:extLst>
              <a:ext uri="{FF2B5EF4-FFF2-40B4-BE49-F238E27FC236}">
                <a16:creationId xmlns:a16="http://schemas.microsoft.com/office/drawing/2014/main" id="{A2DE108D-9204-5BE4-052D-32A32C7B68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613564" y="-1959"/>
            <a:ext cx="914400" cy="914400"/>
          </a:xfrm>
          <a:prstGeom prst="rect">
            <a:avLst/>
          </a:prstGeom>
        </p:spPr>
      </p:pic>
      <p:pic>
        <p:nvPicPr>
          <p:cNvPr id="6" name="Graphic 5" descr="Airplane with solid fill">
            <a:extLst>
              <a:ext uri="{FF2B5EF4-FFF2-40B4-BE49-F238E27FC236}">
                <a16:creationId xmlns:a16="http://schemas.microsoft.com/office/drawing/2014/main" id="{EAD5D9A6-0566-8670-6ABB-406373452D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760038" y="61039"/>
            <a:ext cx="914400" cy="914400"/>
          </a:xfrm>
          <a:prstGeom prst="rect">
            <a:avLst/>
          </a:prstGeom>
        </p:spPr>
      </p:pic>
    </p:spTree>
    <p:extLst>
      <p:ext uri="{BB962C8B-B14F-4D97-AF65-F5344CB8AC3E}">
        <p14:creationId xmlns:p14="http://schemas.microsoft.com/office/powerpoint/2010/main" val="186112227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rcRect l="355" r="3623"/>
          <a:stretch>
            <a:fillRect/>
          </a:stretch>
        </p:blipFill>
        <p:spPr>
          <a:xfrm>
            <a:off x="935182" y="1496291"/>
            <a:ext cx="15877308" cy="7294416"/>
          </a:xfrm>
          <a:prstGeom prst="rect">
            <a:avLst/>
          </a:prstGeom>
        </p:spPr>
      </p:pic>
      <p:pic>
        <p:nvPicPr>
          <p:cNvPr id="3" name="Graphic 2" descr="Airplane with solid fill">
            <a:extLst>
              <a:ext uri="{FF2B5EF4-FFF2-40B4-BE49-F238E27FC236}">
                <a16:creationId xmlns:a16="http://schemas.microsoft.com/office/drawing/2014/main" id="{A3A7DF7A-8AE0-6C42-A158-61475D74F4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613564" y="-1959"/>
            <a:ext cx="914400" cy="914400"/>
          </a:xfrm>
          <a:prstGeom prst="rect">
            <a:avLst/>
          </a:prstGeom>
        </p:spPr>
      </p:pic>
      <p:pic>
        <p:nvPicPr>
          <p:cNvPr id="6" name="Graphic 5" descr="Airplane with solid fill">
            <a:extLst>
              <a:ext uri="{FF2B5EF4-FFF2-40B4-BE49-F238E27FC236}">
                <a16:creationId xmlns:a16="http://schemas.microsoft.com/office/drawing/2014/main" id="{CE457ACA-461B-FF62-FD1E-283B45958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760038" y="61039"/>
            <a:ext cx="914400" cy="914400"/>
          </a:xfrm>
          <a:prstGeom prst="rect">
            <a:avLst/>
          </a:prstGeom>
        </p:spPr>
      </p:pic>
    </p:spTree>
    <p:extLst>
      <p:ext uri="{BB962C8B-B14F-4D97-AF65-F5344CB8AC3E}">
        <p14:creationId xmlns:p14="http://schemas.microsoft.com/office/powerpoint/2010/main" val="402280964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6A912F46-09B6-59D8-CE9C-4703BCFF8C99}"/>
              </a:ext>
            </a:extLst>
          </p:cNvPr>
          <p:cNvPicPr>
            <a:picLocks noChangeAspect="1"/>
          </p:cNvPicPr>
          <p:nvPr/>
        </p:nvPicPr>
        <p:blipFill>
          <a:blip r:embed="rId2">
            <a:extLst>
              <a:ext uri="{28A0092B-C50C-407E-A947-70E740481C1C}">
                <a14:useLocalDpi xmlns:a14="http://schemas.microsoft.com/office/drawing/2010/main" val="0"/>
              </a:ext>
            </a:extLst>
          </a:blip>
          <a:srcRect t="3632" b="3632"/>
          <a:stretch>
            <a:fillRect/>
          </a:stretch>
        </p:blipFill>
        <p:spPr>
          <a:xfrm>
            <a:off x="935182" y="1496291"/>
            <a:ext cx="15877308" cy="7294416"/>
          </a:xfrm>
          <a:prstGeom prst="rect">
            <a:avLst/>
          </a:prstGeom>
        </p:spPr>
      </p:pic>
      <p:pic>
        <p:nvPicPr>
          <p:cNvPr id="3" name="Graphic 2" descr="Airplane with solid fill">
            <a:extLst>
              <a:ext uri="{FF2B5EF4-FFF2-40B4-BE49-F238E27FC236}">
                <a16:creationId xmlns:a16="http://schemas.microsoft.com/office/drawing/2014/main" id="{B2CDAF70-986D-6B21-227E-F12DB7C539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613564" y="-1959"/>
            <a:ext cx="914400" cy="914400"/>
          </a:xfrm>
          <a:prstGeom prst="rect">
            <a:avLst/>
          </a:prstGeom>
        </p:spPr>
      </p:pic>
      <p:pic>
        <p:nvPicPr>
          <p:cNvPr id="6" name="Graphic 5" descr="Airplane with solid fill">
            <a:extLst>
              <a:ext uri="{FF2B5EF4-FFF2-40B4-BE49-F238E27FC236}">
                <a16:creationId xmlns:a16="http://schemas.microsoft.com/office/drawing/2014/main" id="{0F3531ED-BD17-B177-B843-7A9A2BF706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760038" y="61039"/>
            <a:ext cx="914400" cy="914400"/>
          </a:xfrm>
          <a:prstGeom prst="rect">
            <a:avLst/>
          </a:prstGeom>
        </p:spPr>
      </p:pic>
    </p:spTree>
    <p:extLst>
      <p:ext uri="{BB962C8B-B14F-4D97-AF65-F5344CB8AC3E}">
        <p14:creationId xmlns:p14="http://schemas.microsoft.com/office/powerpoint/2010/main" val="344739613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1">
            <a:extLst>
              <a:ext uri="{FF2B5EF4-FFF2-40B4-BE49-F238E27FC236}">
                <a16:creationId xmlns:a16="http://schemas.microsoft.com/office/drawing/2014/main" id="{ECAABE75-03D1-C017-33D2-FAC308BF3DDE}"/>
              </a:ext>
            </a:extLst>
          </p:cNvPr>
          <p:cNvSpPr txBox="1"/>
          <p:nvPr/>
        </p:nvSpPr>
        <p:spPr>
          <a:xfrm>
            <a:off x="5829299" y="0"/>
            <a:ext cx="6621781" cy="707886"/>
          </a:xfrm>
          <a:prstGeom prst="rect">
            <a:avLst/>
          </a:prstGeom>
          <a:no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Platform Design</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sp>
        <p:nvSpPr>
          <p:cNvPr id="4" name="TextBox 3">
            <a:extLst>
              <a:ext uri="{FF2B5EF4-FFF2-40B4-BE49-F238E27FC236}">
                <a16:creationId xmlns:a16="http://schemas.microsoft.com/office/drawing/2014/main" id="{4FD36995-26E7-8009-393D-553E76E833F2}"/>
              </a:ext>
            </a:extLst>
          </p:cNvPr>
          <p:cNvSpPr txBox="1"/>
          <p:nvPr/>
        </p:nvSpPr>
        <p:spPr>
          <a:xfrm>
            <a:off x="5829298" y="-1959"/>
            <a:ext cx="6621781" cy="914400"/>
          </a:xfrm>
          <a:prstGeom prst="rect">
            <a:avLst/>
          </a:prstGeom>
          <a:solidFill>
            <a:srgbClr val="0694A2"/>
          </a:solidFill>
        </p:spPr>
        <p:txBody>
          <a:bodyPr wrap="square" rtlCol="0" anchor="ctr">
            <a:spAutoFit/>
          </a:bodyPr>
          <a:lstStyle/>
          <a:p>
            <a:pPr algn="ctr"/>
            <a:r>
              <a:rPr lang="en-US" sz="4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rPr>
              <a:t>Site Tour </a:t>
            </a:r>
            <a:endParaRPr lang="en-US" sz="2000" b="1" spc="300">
              <a:solidFill>
                <a:schemeClr val="accent5">
                  <a:lumMod val="20000"/>
                  <a:lumOff val="80000"/>
                </a:schemeClr>
              </a:solidFill>
              <a:latin typeface="Lato" panose="020f0502020204030203" pitchFamily="34" charset="0"/>
              <a:ea typeface="Lato Light" panose="020f0502020204030203" pitchFamily="34" charset="0"/>
              <a:cs typeface="Lato Light" panose="020f0502020204030203" pitchFamily="34" charset="0"/>
            </a:endParaRPr>
          </a:p>
        </p:txBody>
      </p:sp>
      <p:pic>
        <p:nvPicPr>
          <p:cNvPr id="6" name="Picture 5" descr="A screen shot of a computer&#10;&#10;Description automatically generated">
            <a:extLst>
              <a:ext uri="{FF2B5EF4-FFF2-40B4-BE49-F238E27FC236}">
                <a16:creationId xmlns:a16="http://schemas.microsoft.com/office/drawing/2014/main" id="{034CE940-25E4-68D6-E73F-12E1A31DC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50" y="3500208"/>
            <a:ext cx="17728499" cy="3286584"/>
          </a:xfrm>
          <a:prstGeom prst="rect">
            <a:avLst/>
          </a:prstGeom>
        </p:spPr>
      </p:pic>
      <p:pic>
        <p:nvPicPr>
          <p:cNvPr id="7" name="Graphic 6" descr="Landing with solid fill">
            <a:extLst>
              <a:ext uri="{FF2B5EF4-FFF2-40B4-BE49-F238E27FC236}">
                <a16:creationId xmlns:a16="http://schemas.microsoft.com/office/drawing/2014/main" id="{512F405E-1077-9088-C8C6-C5086573EF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3564" y="-1959"/>
            <a:ext cx="914400" cy="914400"/>
          </a:xfrm>
          <a:prstGeom prst="rect">
            <a:avLst/>
          </a:prstGeom>
        </p:spPr>
      </p:pic>
      <p:pic>
        <p:nvPicPr>
          <p:cNvPr id="8" name="Graphic 7" descr="Landing with solid fill">
            <a:extLst>
              <a:ext uri="{FF2B5EF4-FFF2-40B4-BE49-F238E27FC236}">
                <a16:creationId xmlns:a16="http://schemas.microsoft.com/office/drawing/2014/main" id="{C8AB563C-E216-FF1D-80B4-460804945B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60038" y="61039"/>
            <a:ext cx="914400" cy="914400"/>
          </a:xfrm>
          <a:prstGeom prst="rect">
            <a:avLst/>
          </a:prstGeom>
        </p:spPr>
      </p:pic>
    </p:spTree>
    <p:extLst>
      <p:ext uri="{BB962C8B-B14F-4D97-AF65-F5344CB8AC3E}">
        <p14:creationId xmlns:p14="http://schemas.microsoft.com/office/powerpoint/2010/main" val="395949530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0" name="مجموعة 19">
            <a:extLst>
              <a:ext uri="{FF2B5EF4-FFF2-40B4-BE49-F238E27FC236}">
                <a16:creationId xmlns:a16="http://schemas.microsoft.com/office/drawing/2014/main" id="{3FD20C46-4CB6-41BF-A7DC-CB3278E8F041}"/>
              </a:ext>
            </a:extLst>
          </p:cNvPr>
          <p:cNvGrpSpPr/>
          <p:nvPr/>
        </p:nvGrpSpPr>
        <p:grpSpPr>
          <a:xfrm>
            <a:off x="7401650" y="1188269"/>
            <a:ext cx="3484700" cy="861774"/>
            <a:chOff x="6504895" y="1188269"/>
            <a:chExt cx="3484700" cy="861774"/>
          </a:xfrm>
        </p:grpSpPr>
        <p:sp>
          <p:nvSpPr>
            <p:cNvPr id="4" name="TextBox 3">
              <a:extLst>
                <a:ext uri="{FF2B5EF4-FFF2-40B4-BE49-F238E27FC236}">
                  <a16:creationId xmlns:a16="http://schemas.microsoft.com/office/drawing/2014/main" id="{E0919FCF-BD77-48A8-A4AA-8C7ABED4D88F}"/>
                </a:ext>
              </a:extLst>
            </p:cNvPr>
            <p:cNvSpPr txBox="1"/>
            <p:nvPr/>
          </p:nvSpPr>
          <p:spPr>
            <a:xfrm>
              <a:off x="7275775" y="1188269"/>
              <a:ext cx="2713820" cy="861774"/>
            </a:xfrm>
            <a:prstGeom prst="rect">
              <a:avLst/>
            </a:prstGeom>
            <a:noFill/>
          </p:spPr>
          <p:txBody>
            <a:bodyPr wrap="none" rtlCol="0">
              <a:spAutoFit/>
            </a:bodyPr>
            <a:lstStyle/>
            <a:p>
              <a:pPr algn="r"/>
              <a:r>
                <a:rPr lang="en-US" sz="5000" b="1" spc="300">
                  <a:solidFill>
                    <a:srgbClr val="548D7E"/>
                  </a:solidFill>
                  <a:latin typeface="Minion Pro" panose="02040503050306020203" pitchFamily="18" charset="0"/>
                </a:rPr>
                <a:t>Abstract</a:t>
              </a:r>
              <a:endParaRPr lang="en-ID" sz="5000" b="1" spc="300">
                <a:solidFill>
                  <a:srgbClr val="548D7E"/>
                </a:solidFill>
                <a:latin typeface="Minion Pro" panose="02040503050306020203" pitchFamily="18" charset="0"/>
              </a:endParaRPr>
            </a:p>
          </p:txBody>
        </p:sp>
        <p:pic>
          <p:nvPicPr>
            <p:cNvPr id="13" name="صورة 12">
              <a:extLst>
                <a:ext uri="{FF2B5EF4-FFF2-40B4-BE49-F238E27FC236}">
                  <a16:creationId xmlns:a16="http://schemas.microsoft.com/office/drawing/2014/main" id="{259136F7-7654-457A-8431-0C5C459B262F}"/>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rot="2700000">
              <a:off x="6504895" y="1321859"/>
              <a:ext cx="594595" cy="594595"/>
            </a:xfrm>
            <a:prstGeom prst="rect">
              <a:avLst/>
            </a:prstGeom>
          </p:spPr>
        </p:pic>
      </p:grpSp>
      <p:sp>
        <p:nvSpPr>
          <p:cNvPr id="6" name="TextBox 5">
            <a:extLst>
              <a:ext uri="{FF2B5EF4-FFF2-40B4-BE49-F238E27FC236}">
                <a16:creationId xmlns:a16="http://schemas.microsoft.com/office/drawing/2014/main" id="{7F5E694C-3147-48C5-BAAA-6B02C6D3DECE}"/>
              </a:ext>
            </a:extLst>
          </p:cNvPr>
          <p:cNvSpPr txBox="1"/>
          <p:nvPr/>
        </p:nvSpPr>
        <p:spPr>
          <a:xfrm>
            <a:off x="1041414" y="3302000"/>
            <a:ext cx="4996530" cy="2680670"/>
          </a:xfrm>
          <a:prstGeom prst="rect">
            <a:avLst/>
          </a:prstGeom>
          <a:noFill/>
        </p:spPr>
        <p:txBody>
          <a:bodyPr wrap="square" lIns="0" tIns="0" rIns="91440" bIns="0" rtlCol="0">
            <a:spAutoFit/>
          </a:bodyPr>
          <a:lstStyle/>
          <a:p>
            <a:pPr algn="ctr">
              <a:lnSpc>
                <a:spcPct val="200000"/>
              </a:lnSpc>
              <a:buClr>
                <a:srgbClr val="27AB9E"/>
              </a:buClr>
              <a:buSzPct val="150000"/>
            </a:pPr>
            <a:r>
              <a:rPr lang="en-US" b="1" err="1">
                <a:latin typeface="Lato" panose="020f0502020204030203" pitchFamily="34" charset="0"/>
              </a:rPr>
              <a:t>Technohope, a platform that connects researchers, innovators, entrepreneurs and investors who are interested in transforming scientific and technological outcomes into new products and services that benefit society.</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14" name="TextBox 5">
            <a:extLst>
              <a:ext uri="{FF2B5EF4-FFF2-40B4-BE49-F238E27FC236}">
                <a16:creationId xmlns:a16="http://schemas.microsoft.com/office/drawing/2014/main" id="{C591AF00-D0CE-4FA6-A2BA-B6282FAC928A}"/>
              </a:ext>
            </a:extLst>
          </p:cNvPr>
          <p:cNvSpPr txBox="1"/>
          <p:nvPr/>
        </p:nvSpPr>
        <p:spPr>
          <a:xfrm>
            <a:off x="1041413" y="5982670"/>
            <a:ext cx="16205174" cy="1018677"/>
          </a:xfrm>
          <a:prstGeom prst="rect">
            <a:avLst/>
          </a:prstGeom>
          <a:noFill/>
        </p:spPr>
        <p:txBody>
          <a:bodyPr wrap="square" lIns="0" tIns="0" rIns="91440" bIns="0" rtlCol="0">
            <a:spAutoFit/>
          </a:bodyPr>
          <a:lstStyle/>
          <a:p>
            <a:pPr algn="just">
              <a:lnSpc>
                <a:spcPct val="200000"/>
              </a:lnSpc>
              <a:spcBef>
                <a:spcPts val="1200"/>
              </a:spcBef>
              <a:spcAft>
                <a:spcPts val="800"/>
              </a:spcAft>
              <a:buClr>
                <a:srgbClr val="27AB9E"/>
              </a:buClr>
              <a:buSzPct val="150000"/>
            </a:pPr>
            <a:r>
              <a:rPr lang="en-US" b="1">
                <a:latin typeface="Lato" panose="020f0502020204030203" pitchFamily="34" charset="0"/>
              </a:rPr>
              <a:t>We will take a look at the concept and importance of technology transfer, the features and benefits of Technohope, the process and examples of technology transfer projects facilitated by Technohope and the steps to join and use Technohope.</a:t>
            </a:r>
          </a:p>
        </p:txBody>
      </p:sp>
      <p:pic>
        <p:nvPicPr>
          <p:cNvPr id="19" name="رسم 18">
            <a:extLst>
              <a:ext uri="{FF2B5EF4-FFF2-40B4-BE49-F238E27FC236}">
                <a16:creationId xmlns:a16="http://schemas.microsoft.com/office/drawing/2014/main" id="{E9969A7E-1937-4B56-8D59-150BD066A6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9756" y="3302000"/>
            <a:ext cx="10746941" cy="2556541"/>
          </a:xfrm>
          <a:prstGeom prst="rect">
            <a:avLst/>
          </a:prstGeom>
        </p:spPr>
      </p:pic>
    </p:spTree>
    <p:extLst>
      <p:ext uri="{BB962C8B-B14F-4D97-AF65-F5344CB8AC3E}">
        <p14:creationId xmlns:p14="http://schemas.microsoft.com/office/powerpoint/2010/main" val="2319149338"/>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2" presetClass="entr" presetSubtype="2"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1+#ppt_w/2"/>
                                          </p:val>
                                        </p:tav>
                                        <p:tav tm="100000">
                                          <p:val>
                                            <p:strVal val="#ppt_x"/>
                                          </p:val>
                                        </p:tav>
                                      </p:tavLst>
                                    </p:anim>
                                    <p:anim calcmode="lin" valueType="num">
                                      <p:cBhvr additive="base">
                                        <p:cTn id="15" dur="500" fill="hold"/>
                                        <p:tgtEl>
                                          <p:spTgt spid="19"/>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nodeType="afterGroup">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1"/>
    </p:bldLst>
  </p:timing>
</p:sld>
</file>

<file path=ppt/slides/slide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4" name="image3.png" descr="image3.png">
            <a:extLst>
              <a:ext uri="{FF2B5EF4-FFF2-40B4-BE49-F238E27FC236}">
                <a16:creationId xmlns:a16="http://schemas.microsoft.com/office/drawing/2014/main" id="{FCCC8833-626B-47EB-8DF1-D59127AAF36F}"/>
              </a:ext>
            </a:extLst>
          </p:cNvPr>
          <p:cNvPicPr>
            <a:picLocks noChangeAspect="1"/>
          </p:cNvPicPr>
          <p:nvPr/>
        </p:nvPicPr>
        <p:blipFill>
          <a:blip r:embed="rId2"/>
          <a:stretch>
            <a:fillRect/>
          </a:stretch>
        </p:blipFill>
        <p:spPr>
          <a:xfrm>
            <a:off x="7233684" y="2997880"/>
            <a:ext cx="8337646" cy="7642843"/>
          </a:xfrm>
          <a:prstGeom prst="rect">
            <a:avLst/>
          </a:prstGeom>
          <a:ln w="12700">
            <a:miter lim="400000"/>
          </a:ln>
        </p:spPr>
      </p:pic>
      <p:pic>
        <p:nvPicPr>
          <p:cNvPr id="15" name="عنصر نائب للصورة 18">
            <a:extLst>
              <a:ext uri="{FF2B5EF4-FFF2-40B4-BE49-F238E27FC236}">
                <a16:creationId xmlns:a16="http://schemas.microsoft.com/office/drawing/2014/main" id="{B2FDAB5D-6D32-4B83-9647-81B8CCBF93AB}"/>
              </a:ext>
            </a:extLst>
          </p:cNvPr>
          <p:cNvPicPr>
            <a:picLocks noChangeAspect="1"/>
          </p:cNvPicPr>
          <p:nvPr/>
        </p:nvPicPr>
        <p:blipFill>
          <a:blip r:embed="rId3"/>
          <a:srcRect t="786" b="786"/>
          <a:stretch>
            <a:fillRect/>
          </a:stretch>
        </p:blipFill>
        <p:spPr>
          <a:xfrm>
            <a:off x="7738606" y="3425162"/>
            <a:ext cx="7327900" cy="4464050"/>
          </a:xfrm>
          <a:prstGeom prst="rect">
            <a:avLst/>
          </a:prstGeom>
        </p:spPr>
      </p:pic>
      <p:sp>
        <p:nvSpPr>
          <p:cNvPr id="16" name="Rectangle 23">
            <a:extLst>
              <a:ext uri="{FF2B5EF4-FFF2-40B4-BE49-F238E27FC236}">
                <a16:creationId xmlns:a16="http://schemas.microsoft.com/office/drawing/2014/main" id="{43129DA1-1C46-4C74-8408-113ACF6D4728}"/>
              </a:ext>
            </a:extLst>
          </p:cNvPr>
          <p:cNvSpPr/>
          <p:nvPr/>
        </p:nvSpPr>
        <p:spPr>
          <a:xfrm>
            <a:off x="17658080" y="518840"/>
            <a:ext cx="629920" cy="24790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6"/>
              </a:solidFill>
            </a:endParaRPr>
          </a:p>
        </p:txBody>
      </p:sp>
      <p:pic>
        <p:nvPicPr>
          <p:cNvPr id="17" name="عنصر نائب للصورة 32">
            <a:extLst>
              <a:ext uri="{FF2B5EF4-FFF2-40B4-BE49-F238E27FC236}">
                <a16:creationId xmlns:a16="http://schemas.microsoft.com/office/drawing/2014/main" id="{F4AFED5B-FB8E-4839-9F55-5F4111179126}"/>
              </a:ext>
            </a:extLst>
          </p:cNvPr>
          <p:cNvPicPr>
            <a:picLocks noChangeAspect="1"/>
          </p:cNvPicPr>
          <p:nvPr/>
        </p:nvPicPr>
        <p:blipFill>
          <a:blip r:embed="rId4"/>
          <a:srcRect t="1119" b="1119"/>
          <a:stretch>
            <a:fillRect/>
          </a:stretch>
        </p:blipFill>
        <p:spPr>
          <a:xfrm>
            <a:off x="3221681" y="4560832"/>
            <a:ext cx="2958518" cy="3966013"/>
          </a:xfrm>
          <a:prstGeom prst="rect">
            <a:avLst/>
          </a:prstGeom>
        </p:spPr>
      </p:pic>
      <p:pic>
        <p:nvPicPr>
          <p:cNvPr id="18" name="image4.png" descr="image4.png">
            <a:extLst>
              <a:ext uri="{FF2B5EF4-FFF2-40B4-BE49-F238E27FC236}">
                <a16:creationId xmlns:a16="http://schemas.microsoft.com/office/drawing/2014/main" id="{918AE90C-3166-4B9D-99F1-5EFE06A5324E}"/>
              </a:ext>
            </a:extLst>
          </p:cNvPr>
          <p:cNvPicPr>
            <a:picLocks noChangeAspect="1"/>
          </p:cNvPicPr>
          <p:nvPr/>
        </p:nvPicPr>
        <p:blipFill>
          <a:blip r:embed="rId5"/>
          <a:stretch>
            <a:fillRect/>
          </a:stretch>
        </p:blipFill>
        <p:spPr>
          <a:xfrm>
            <a:off x="2851211" y="3996676"/>
            <a:ext cx="3661810" cy="4986901"/>
          </a:xfrm>
          <a:prstGeom prst="rect">
            <a:avLst/>
          </a:prstGeom>
          <a:ln w="12700">
            <a:miter lim="400000"/>
          </a:ln>
        </p:spPr>
      </p:pic>
      <p:sp>
        <p:nvSpPr>
          <p:cNvPr id="22" name="مستطيل 21">
            <a:extLst>
              <a:ext uri="{FF2B5EF4-FFF2-40B4-BE49-F238E27FC236}">
                <a16:creationId xmlns:a16="http://schemas.microsoft.com/office/drawing/2014/main" id="{0E23356B-C20B-47D2-8152-3810829A1D5D}"/>
              </a:ext>
            </a:extLst>
          </p:cNvPr>
          <p:cNvSpPr/>
          <p:nvPr/>
        </p:nvSpPr>
        <p:spPr>
          <a:xfrm>
            <a:off x="5914906" y="5180936"/>
            <a:ext cx="2103437" cy="2708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عنصر نائب للصورة 10">
            <a:extLst>
              <a:ext uri="{FF2B5EF4-FFF2-40B4-BE49-F238E27FC236}">
                <a16:creationId xmlns:a16="http://schemas.microsoft.com/office/drawing/2014/main" id="{3F5A48B3-B657-4C36-9E83-326A16970C90}"/>
              </a:ext>
            </a:extLst>
          </p:cNvPr>
          <p:cNvPicPr>
            <a:picLocks noGrp="1" noChangeAspect="1"/>
          </p:cNvPicPr>
          <p:nvPr>
            <p:ph type="pic" sz="quarter" idx="17"/>
          </p:nvPr>
        </p:nvPicPr>
        <p:blipFill>
          <a:blip r:embed="rId6"/>
          <a:srcRect l="-935" t="-6096" r="1941" b="6096"/>
          <a:stretch>
            <a:fillRect/>
          </a:stretch>
        </p:blipFill>
        <p:spPr>
          <a:xfrm>
            <a:off x="5935663" y="5158712"/>
            <a:ext cx="2103437" cy="4454525"/>
          </a:xfrm>
        </p:spPr>
      </p:pic>
      <p:pic>
        <p:nvPicPr>
          <p:cNvPr id="12" name="Picture 11">
            <a:extLst>
              <a:ext uri="{FF2B5EF4-FFF2-40B4-BE49-F238E27FC236}">
                <a16:creationId xmlns:a16="http://schemas.microsoft.com/office/drawing/2014/main" id="{A031B83A-D174-434F-8CC7-AF1E1AF16C0A}"/>
              </a:ext>
            </a:extLst>
          </p:cNvPr>
          <p:cNvPicPr>
            <a:picLocks noChangeAspect="1"/>
          </p:cNvPicPr>
          <p:nvPr/>
        </p:nvPicPr>
        <p:blipFill>
          <a:blip r:embed="rId7">
            <a:extLst>
              <a:ext uri="{28A0092B-C50C-407E-A947-70E740481C1C}">
                <a14:useLocalDpi xmlns:a14="http://schemas.microsoft.com/office/drawing/2010/main" val="0"/>
              </a:ext>
            </a:extLst>
          </a:blip>
          <a:srcRect l="39543" r="21502"/>
          <a:stretch>
            <a:fillRect/>
          </a:stretch>
        </p:blipFill>
        <p:spPr>
          <a:xfrm>
            <a:off x="5512604" y="4689920"/>
            <a:ext cx="2776515" cy="5345592"/>
          </a:xfrm>
          <a:prstGeom prst="rect">
            <a:avLst/>
          </a:prstGeom>
          <a:effectLst/>
        </p:spPr>
      </p:pic>
      <p:grpSp>
        <p:nvGrpSpPr>
          <p:cNvPr id="25" name="مجموعة 24">
            <a:extLst>
              <a:ext uri="{FF2B5EF4-FFF2-40B4-BE49-F238E27FC236}">
                <a16:creationId xmlns:a16="http://schemas.microsoft.com/office/drawing/2014/main" id="{83F85B3C-4B3E-4C05-A06B-D288AFAFC07C}"/>
              </a:ext>
            </a:extLst>
          </p:cNvPr>
          <p:cNvGrpSpPr/>
          <p:nvPr/>
        </p:nvGrpSpPr>
        <p:grpSpPr>
          <a:xfrm>
            <a:off x="4345904" y="1168121"/>
            <a:ext cx="9596191" cy="919790"/>
            <a:chOff x="3853956" y="1168121"/>
            <a:chExt cx="9596191" cy="919790"/>
          </a:xfrm>
        </p:grpSpPr>
        <p:sp>
          <p:nvSpPr>
            <p:cNvPr id="19" name="TextBox 56">
              <a:extLst>
                <a:ext uri="{FF2B5EF4-FFF2-40B4-BE49-F238E27FC236}">
                  <a16:creationId xmlns:a16="http://schemas.microsoft.com/office/drawing/2014/main" id="{C7FD51FB-BFF4-4B73-8505-950483A6B23B}"/>
                </a:ext>
              </a:extLst>
            </p:cNvPr>
            <p:cNvSpPr txBox="1"/>
            <p:nvPr/>
          </p:nvSpPr>
          <p:spPr>
            <a:xfrm>
              <a:off x="4837853" y="1226137"/>
              <a:ext cx="8612294" cy="861774"/>
            </a:xfrm>
            <a:prstGeom prst="rect">
              <a:avLst/>
            </a:prstGeom>
            <a:noFill/>
          </p:spPr>
          <p:txBody>
            <a:bodyPr wrap="square" rtlCol="0">
              <a:spAutoFit/>
            </a:bodyPr>
            <a:lstStyle/>
            <a:p>
              <a:pPr algn="ctr"/>
              <a:r>
                <a:rPr lang="en-US" sz="5000" b="1" spc="300">
                  <a:solidFill>
                    <a:schemeClr val="accent6"/>
                  </a:solidFill>
                  <a:latin typeface="Minion Pro" panose="02040503050306020203" pitchFamily="18" charset="0"/>
                </a:rPr>
                <a:t>Compatible with all devices</a:t>
              </a:r>
            </a:p>
          </p:txBody>
        </p:sp>
        <p:pic>
          <p:nvPicPr>
            <p:cNvPr id="24" name="صورة 23">
              <a:extLst>
                <a:ext uri="{FF2B5EF4-FFF2-40B4-BE49-F238E27FC236}">
                  <a16:creationId xmlns:a16="http://schemas.microsoft.com/office/drawing/2014/main" id="{6FFC0927-5D4B-4D91-AA1F-3A195515EA04}"/>
                </a:ext>
              </a:extLst>
            </p:cNvPr>
            <p:cNvPicPr>
              <a:picLocks noChangeAspect="1"/>
            </p:cNvPicPr>
            <p:nvPr/>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artisticPlasticWrap/>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53956" y="1168121"/>
              <a:ext cx="828160" cy="828160"/>
            </a:xfrm>
            <a:prstGeom prst="rect">
              <a:avLst/>
            </a:prstGeom>
          </p:spPr>
        </p:pic>
      </p:grpSp>
    </p:spTree>
    <p:extLst>
      <p:ext uri="{BB962C8B-B14F-4D97-AF65-F5344CB8AC3E}">
        <p14:creationId xmlns:p14="http://schemas.microsoft.com/office/powerpoint/2010/main" val="326228025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 name="Rectangle 23">
            <a:extLst>
              <a:ext uri="{FF2B5EF4-FFF2-40B4-BE49-F238E27FC236}">
                <a16:creationId xmlns:a16="http://schemas.microsoft.com/office/drawing/2014/main" id="{43129DA1-1C46-4C74-8408-113ACF6D4728}"/>
              </a:ext>
            </a:extLst>
          </p:cNvPr>
          <p:cNvSpPr/>
          <p:nvPr/>
        </p:nvSpPr>
        <p:spPr>
          <a:xfrm rot="5400000">
            <a:off x="7314748" y="-6463167"/>
            <a:ext cx="60172" cy="146896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6"/>
              </a:solidFill>
            </a:endParaRPr>
          </a:p>
        </p:txBody>
      </p:sp>
      <p:sp>
        <p:nvSpPr>
          <p:cNvPr id="22" name="مستطيل 21">
            <a:extLst>
              <a:ext uri="{FF2B5EF4-FFF2-40B4-BE49-F238E27FC236}">
                <a16:creationId xmlns:a16="http://schemas.microsoft.com/office/drawing/2014/main" id="{0E23356B-C20B-47D2-8152-3810829A1D5D}"/>
              </a:ext>
            </a:extLst>
          </p:cNvPr>
          <p:cNvSpPr/>
          <p:nvPr/>
        </p:nvSpPr>
        <p:spPr>
          <a:xfrm>
            <a:off x="5914906" y="5180936"/>
            <a:ext cx="2103437" cy="27082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56">
            <a:extLst>
              <a:ext uri="{FF2B5EF4-FFF2-40B4-BE49-F238E27FC236}">
                <a16:creationId xmlns:a16="http://schemas.microsoft.com/office/drawing/2014/main" id="{C7FD51FB-BFF4-4B73-8505-950483A6B23B}"/>
              </a:ext>
            </a:extLst>
          </p:cNvPr>
          <p:cNvSpPr txBox="1"/>
          <p:nvPr/>
        </p:nvSpPr>
        <p:spPr>
          <a:xfrm>
            <a:off x="4837853" y="87953"/>
            <a:ext cx="8612294" cy="861774"/>
          </a:xfrm>
          <a:prstGeom prst="rect">
            <a:avLst/>
          </a:prstGeom>
          <a:noFill/>
        </p:spPr>
        <p:txBody>
          <a:bodyPr wrap="square" rtlCol="0">
            <a:spAutoFit/>
          </a:bodyPr>
          <a:lstStyle/>
          <a:p>
            <a:pPr algn="ctr"/>
            <a:r>
              <a:rPr lang="en-US" sz="5000" b="1" spc="300">
                <a:solidFill>
                  <a:schemeClr val="accent2">
                    <a:lumMod val="75000"/>
                  </a:schemeClr>
                </a:solidFill>
                <a:latin typeface="Minion Pro" panose="02040503050306020203" pitchFamily="18" charset="0"/>
              </a:rPr>
              <a:t>Project Challenges</a:t>
            </a:r>
          </a:p>
        </p:txBody>
      </p:sp>
      <p:sp>
        <p:nvSpPr>
          <p:cNvPr id="3" name="Picture Placeholder 2">
            <a:extLst>
              <a:ext uri="{FF2B5EF4-FFF2-40B4-BE49-F238E27FC236}">
                <a16:creationId xmlns:a16="http://schemas.microsoft.com/office/drawing/2014/main" id="{3CABB515-DBFC-BFD5-EC51-69B2F896958D}"/>
              </a:ext>
            </a:extLst>
          </p:cNvPr>
          <p:cNvSpPr>
            <a:spLocks noGrp="1"/>
          </p:cNvSpPr>
          <p:nvPr>
            <p:ph type="pic" sz="quarter" idx="17"/>
          </p:nvPr>
        </p:nvSpPr>
        <p:spPr>
          <a:xfrm>
            <a:off x="270164" y="1046602"/>
            <a:ext cx="17616898" cy="1823461"/>
          </a:xfrm>
        </p:spPr>
        <p:txBody>
          <a:bodyPr/>
          <a:lstStyle/>
          <a:p>
            <a:pPr marL="0" indent="0">
              <a:buNone/>
            </a:pPr>
            <a:r>
              <a:rPr lang="en-US" sz="2400"/>
              <a:t>We sure had our fair share of “problems”, “setbacks”, “I want to quit moments”, “I have no idea what I'm doing moments”,</a:t>
            </a:r>
            <a:br>
              <a:rPr lang="en-US" sz="2400"/>
            </a:br>
            <a:r>
              <a:rPr lang="en-US" sz="2400"/>
              <a:t>and so on…</a:t>
            </a:r>
          </a:p>
          <a:p>
            <a:pPr marL="0" indent="0">
              <a:buNone/>
            </a:pPr>
            <a:r>
              <a:rPr lang="en-US" sz="2400"/>
              <a:t>However, we did our best overcome those challenges (somehow) and we managed to build the platform. YAY!</a:t>
            </a:r>
          </a:p>
          <a:p>
            <a:pPr marL="0" indent="0">
              <a:buNone/>
            </a:pPr>
            <a:endParaRPr lang="en-US" sz="1200"/>
          </a:p>
          <a:p>
            <a:pPr marL="0" indent="0" algn="ctr">
              <a:buNone/>
            </a:pPr>
            <a:r>
              <a:rPr lang="en-US" sz="2400" b="1">
                <a:solidFill>
                  <a:srgbClr val="122B30"/>
                </a:solidFill>
              </a:rPr>
              <a:t>The challenges we faced during the platform development</a:t>
            </a:r>
          </a:p>
          <a:p>
            <a:pPr marL="0" indent="0" algn="ctr">
              <a:buNone/>
            </a:pPr>
            <a:endParaRPr lang="en-US" sz="2400"/>
          </a:p>
        </p:txBody>
      </p:sp>
      <p:sp>
        <p:nvSpPr>
          <p:cNvPr id="4" name="Picture Placeholder 2">
            <a:extLst>
              <a:ext uri="{FF2B5EF4-FFF2-40B4-BE49-F238E27FC236}">
                <a16:creationId xmlns:a16="http://schemas.microsoft.com/office/drawing/2014/main" id="{223FEFEA-B71E-1A47-695F-D20A5F6058B4}"/>
              </a:ext>
            </a:extLst>
          </p:cNvPr>
          <p:cNvSpPr txBox="1"/>
          <p:nvPr/>
        </p:nvSpPr>
        <p:spPr>
          <a:xfrm>
            <a:off x="270164" y="3941538"/>
            <a:ext cx="8873835" cy="5867480"/>
          </a:xfrm>
          <a:custGeom>
            <a:gdLst>
              <a:gd name="connsiteX0" fmla="*/ 486780 w 2920621"/>
              <a:gd name="connsiteY0" fmla="*/ 0 h 5377218"/>
              <a:gd name="connsiteX1" fmla="*/ 2433841 w 2920621"/>
              <a:gd name="connsiteY1" fmla="*/ 0 h 5377218"/>
              <a:gd name="connsiteX2" fmla="*/ 2920621 w 2920621"/>
              <a:gd name="connsiteY2" fmla="*/ 486780 h 5377218"/>
              <a:gd name="connsiteX3" fmla="*/ 2920621 w 2920621"/>
              <a:gd name="connsiteY3" fmla="*/ 4890438 h 5377218"/>
              <a:gd name="connsiteX4" fmla="*/ 2433841 w 2920621"/>
              <a:gd name="connsiteY4" fmla="*/ 5377218 h 5377218"/>
              <a:gd name="connsiteX5" fmla="*/ 486780 w 2920621"/>
              <a:gd name="connsiteY5" fmla="*/ 5377218 h 5377218"/>
              <a:gd name="connsiteX6" fmla="*/ 0 w 2920621"/>
              <a:gd name="connsiteY6" fmla="*/ 4890438 h 5377218"/>
              <a:gd name="connsiteX7" fmla="*/ 0 w 2920621"/>
              <a:gd name="connsiteY7" fmla="*/ 486780 h 5377218"/>
              <a:gd name="connsiteX8" fmla="*/ 486780 w 2920621"/>
              <a:gd name="connsiteY8" fmla="*/ 0 h 537721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0621" h="5377218">
                <a:moveTo>
                  <a:pt x="486780" y="0"/>
                </a:moveTo>
                <a:lnTo>
                  <a:pt x="2433841" y="0"/>
                </a:lnTo>
                <a:cubicBezTo>
                  <a:pt x="2702682" y="0"/>
                  <a:pt x="2920621" y="217939"/>
                  <a:pt x="2920621" y="486780"/>
                </a:cubicBezTo>
                <a:lnTo>
                  <a:pt x="2920621" y="4890438"/>
                </a:lnTo>
                <a:cubicBezTo>
                  <a:pt x="2920621" y="5159279"/>
                  <a:pt x="2702682" y="5377218"/>
                  <a:pt x="2433841" y="5377218"/>
                </a:cubicBezTo>
                <a:lnTo>
                  <a:pt x="486780" y="5377218"/>
                </a:lnTo>
                <a:cubicBezTo>
                  <a:pt x="217939" y="5377218"/>
                  <a:pt x="0" y="5159279"/>
                  <a:pt x="0" y="4890438"/>
                </a:cubicBezTo>
                <a:lnTo>
                  <a:pt x="0" y="486780"/>
                </a:lnTo>
                <a:cubicBezTo>
                  <a:pt x="0" y="217939"/>
                  <a:pt x="217939" y="0"/>
                  <a:pt x="486780" y="0"/>
                </a:cubicBezTo>
                <a:close/>
              </a:path>
            </a:pathLst>
          </a:custGeom>
          <a:ln>
            <a:noFill/>
          </a:ln>
        </p:spPr>
        <p:txBody>
          <a:bodyPr wrap="square">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000" kern="1200">
                <a:solidFill>
                  <a:schemeClr val="tx1"/>
                </a:solidFill>
                <a:latin typeface="Lato" panose="020f0502020204030203" pitchFamily="34" charset="0"/>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US" sz="2400" b="1">
                <a:solidFill>
                  <a:schemeClr val="accent4">
                    <a:lumMod val="75000"/>
                  </a:schemeClr>
                </a:solidFill>
              </a:rPr>
              <a:t>Technical Challenges:</a:t>
            </a:r>
          </a:p>
          <a:p>
            <a:pPr>
              <a:buFont typeface="Arial" panose="020b0604020202020204" pitchFamily="34" charset="0"/>
              <a:buChar char="•"/>
            </a:pPr>
            <a:r>
              <a:rPr lang="en-US" sz="2400" b="1">
                <a:solidFill>
                  <a:schemeClr val="accent4">
                    <a:lumMod val="75000"/>
                  </a:schemeClr>
                </a:solidFill>
              </a:rPr>
              <a:t>Choosing the Right Tech Stack:</a:t>
            </a:r>
            <a:r>
              <a:rPr lang="en-US" sz="2400" b="1"/>
              <a:t> </a:t>
            </a:r>
            <a:r>
              <a:rPr lang="en-US" sz="2400"/>
              <a:t>Selecting appropriate programming languages, frameworks, and libraries for building the platform's functionalities.</a:t>
            </a:r>
            <a:br>
              <a:rPr lang="en-US" sz="2400"/>
            </a:br>
            <a:r>
              <a:rPr lang="en-US" sz="2400"/>
              <a:t>This can be overwhelming with so many options available.</a:t>
            </a:r>
          </a:p>
          <a:p>
            <a:pPr>
              <a:buFont typeface="Arial" panose="020b0604020202020204" pitchFamily="34" charset="0"/>
              <a:buChar char="•"/>
            </a:pPr>
            <a:r>
              <a:rPr lang="en-US" sz="2400" b="1">
                <a:solidFill>
                  <a:schemeClr val="accent4">
                    <a:lumMod val="75000"/>
                  </a:schemeClr>
                </a:solidFill>
              </a:rPr>
              <a:t>Learning Curve:</a:t>
            </a:r>
            <a:r>
              <a:rPr lang="en-US" sz="2400">
                <a:solidFill>
                  <a:schemeClr val="accent4">
                    <a:lumMod val="75000"/>
                  </a:schemeClr>
                </a:solidFill>
              </a:rPr>
              <a:t> </a:t>
            </a:r>
            <a:r>
              <a:rPr lang="en-US" sz="2400"/>
              <a:t>Not all members of the teams were familiar with all the tools we used in the project, this took additional time to learn how to use them.</a:t>
            </a:r>
          </a:p>
          <a:p>
            <a:pPr>
              <a:buFont typeface="Arial" panose="020b0604020202020204" pitchFamily="34" charset="0"/>
              <a:buChar char="•"/>
            </a:pPr>
            <a:r>
              <a:rPr lang="en-US" sz="2400" b="1">
                <a:solidFill>
                  <a:schemeClr val="accent4">
                    <a:lumMod val="75000"/>
                  </a:schemeClr>
                </a:solidFill>
              </a:rPr>
              <a:t>Limited Resources: </a:t>
            </a:r>
            <a:r>
              <a:rPr lang="en-US" sz="2400"/>
              <a:t>We had limited access to development tools and skills compared to professional teams.</a:t>
            </a:r>
          </a:p>
          <a:p>
            <a:pPr>
              <a:buFont typeface="Arial" panose="020b0604020202020204" pitchFamily="34" charset="0"/>
              <a:buChar char="•"/>
            </a:pPr>
            <a:r>
              <a:rPr lang="en-US" sz="2400" b="1">
                <a:solidFill>
                  <a:schemeClr val="accent4">
                    <a:lumMod val="75000"/>
                  </a:schemeClr>
                </a:solidFill>
              </a:rPr>
              <a:t>Project Management:</a:t>
            </a:r>
            <a:r>
              <a:rPr lang="en-US" sz="2400">
                <a:solidFill>
                  <a:schemeClr val="accent4">
                    <a:lumMod val="75000"/>
                  </a:schemeClr>
                </a:solidFill>
              </a:rPr>
              <a:t> </a:t>
            </a:r>
            <a:r>
              <a:rPr lang="en-US" sz="2400"/>
              <a:t>Keeping the project organized, managing deadlines, and ensuring all aspects of development (front-end, back-end, database) are addressed effectively.</a:t>
            </a:r>
          </a:p>
          <a:p>
            <a:endParaRPr lang="en-US" sz="2400"/>
          </a:p>
        </p:txBody>
      </p:sp>
      <p:sp>
        <p:nvSpPr>
          <p:cNvPr id="5" name="Picture Placeholder 2">
            <a:extLst>
              <a:ext uri="{FF2B5EF4-FFF2-40B4-BE49-F238E27FC236}">
                <a16:creationId xmlns:a16="http://schemas.microsoft.com/office/drawing/2014/main" id="{CEB1D63E-1F3F-300C-8C39-E95143813978}"/>
              </a:ext>
            </a:extLst>
          </p:cNvPr>
          <p:cNvSpPr txBox="1"/>
          <p:nvPr/>
        </p:nvSpPr>
        <p:spPr>
          <a:xfrm>
            <a:off x="9013228" y="3941537"/>
            <a:ext cx="8873835" cy="5077771"/>
          </a:xfrm>
          <a:custGeom>
            <a:gdLst>
              <a:gd name="connsiteX0" fmla="*/ 486780 w 2920621"/>
              <a:gd name="connsiteY0" fmla="*/ 0 h 5377218"/>
              <a:gd name="connsiteX1" fmla="*/ 2433841 w 2920621"/>
              <a:gd name="connsiteY1" fmla="*/ 0 h 5377218"/>
              <a:gd name="connsiteX2" fmla="*/ 2920621 w 2920621"/>
              <a:gd name="connsiteY2" fmla="*/ 486780 h 5377218"/>
              <a:gd name="connsiteX3" fmla="*/ 2920621 w 2920621"/>
              <a:gd name="connsiteY3" fmla="*/ 4890438 h 5377218"/>
              <a:gd name="connsiteX4" fmla="*/ 2433841 w 2920621"/>
              <a:gd name="connsiteY4" fmla="*/ 5377218 h 5377218"/>
              <a:gd name="connsiteX5" fmla="*/ 486780 w 2920621"/>
              <a:gd name="connsiteY5" fmla="*/ 5377218 h 5377218"/>
              <a:gd name="connsiteX6" fmla="*/ 0 w 2920621"/>
              <a:gd name="connsiteY6" fmla="*/ 4890438 h 5377218"/>
              <a:gd name="connsiteX7" fmla="*/ 0 w 2920621"/>
              <a:gd name="connsiteY7" fmla="*/ 486780 h 5377218"/>
              <a:gd name="connsiteX8" fmla="*/ 486780 w 2920621"/>
              <a:gd name="connsiteY8" fmla="*/ 0 h 537721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0621" h="5377218">
                <a:moveTo>
                  <a:pt x="486780" y="0"/>
                </a:moveTo>
                <a:lnTo>
                  <a:pt x="2433841" y="0"/>
                </a:lnTo>
                <a:cubicBezTo>
                  <a:pt x="2702682" y="0"/>
                  <a:pt x="2920621" y="217939"/>
                  <a:pt x="2920621" y="486780"/>
                </a:cubicBezTo>
                <a:lnTo>
                  <a:pt x="2920621" y="4890438"/>
                </a:lnTo>
                <a:cubicBezTo>
                  <a:pt x="2920621" y="5159279"/>
                  <a:pt x="2702682" y="5377218"/>
                  <a:pt x="2433841" y="5377218"/>
                </a:cubicBezTo>
                <a:lnTo>
                  <a:pt x="486780" y="5377218"/>
                </a:lnTo>
                <a:cubicBezTo>
                  <a:pt x="217939" y="5377218"/>
                  <a:pt x="0" y="5159279"/>
                  <a:pt x="0" y="4890438"/>
                </a:cubicBezTo>
                <a:lnTo>
                  <a:pt x="0" y="486780"/>
                </a:lnTo>
                <a:cubicBezTo>
                  <a:pt x="0" y="217939"/>
                  <a:pt x="217939" y="0"/>
                  <a:pt x="486780" y="0"/>
                </a:cubicBezTo>
                <a:close/>
              </a:path>
            </a:pathLst>
          </a:custGeom>
          <a:ln>
            <a:noFill/>
          </a:ln>
        </p:spPr>
        <p:txBody>
          <a:bodyPr wrap="square">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2000" kern="1200">
                <a:solidFill>
                  <a:schemeClr val="tx1"/>
                </a:solidFill>
                <a:latin typeface="Lato" panose="020f0502020204030203" pitchFamily="34" charset="0"/>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US" sz="2400" b="1">
                <a:solidFill>
                  <a:schemeClr val="accent4">
                    <a:lumMod val="75000"/>
                  </a:schemeClr>
                </a:solidFill>
              </a:rPr>
              <a:t>Non-Technical Challenges:</a:t>
            </a:r>
          </a:p>
          <a:p>
            <a:pPr>
              <a:buFont typeface="Arial" panose="020b0604020202020204" pitchFamily="34" charset="0"/>
              <a:buChar char="•"/>
            </a:pPr>
            <a:r>
              <a:rPr lang="en-US" sz="2400" b="1">
                <a:solidFill>
                  <a:schemeClr val="accent4">
                    <a:lumMod val="75000"/>
                  </a:schemeClr>
                </a:solidFill>
              </a:rPr>
              <a:t>Time Management: </a:t>
            </a:r>
            <a:r>
              <a:rPr lang="en-US" sz="2400"/>
              <a:t>Balancing schoolwork with the demands of project development, that wasn’t fun.</a:t>
            </a:r>
          </a:p>
          <a:p>
            <a:pPr>
              <a:buFont typeface="Arial" panose="020b0604020202020204" pitchFamily="34" charset="0"/>
              <a:buChar char="•"/>
            </a:pPr>
            <a:r>
              <a:rPr lang="en-US" sz="2400" b="1">
                <a:solidFill>
                  <a:schemeClr val="accent4">
                    <a:lumMod val="75000"/>
                  </a:schemeClr>
                </a:solidFill>
              </a:rPr>
              <a:t>Communication and Collaboration: </a:t>
            </a:r>
            <a:r>
              <a:rPr lang="en-US" sz="2400"/>
              <a:t>Effectively communicating within the development team and delegating tasks efficiently.</a:t>
            </a:r>
          </a:p>
          <a:p>
            <a:pPr>
              <a:buFont typeface="Arial" panose="020b0604020202020204" pitchFamily="34" charset="0"/>
              <a:buChar char="•"/>
            </a:pPr>
            <a:r>
              <a:rPr lang="en-US" sz="2400" b="1">
                <a:solidFill>
                  <a:schemeClr val="accent4">
                    <a:lumMod val="75000"/>
                  </a:schemeClr>
                </a:solidFill>
              </a:rPr>
              <a:t>Testing and Debugging: </a:t>
            </a:r>
            <a:r>
              <a:rPr lang="en-US" sz="2400"/>
              <a:t>Identifying and fixing errors and bugs in the code.</a:t>
            </a:r>
            <a:br>
              <a:rPr lang="en-US" sz="2400"/>
            </a:br>
            <a:r>
              <a:rPr lang="en-US" sz="2400"/>
              <a:t>This can be a frustrating (it was) but crucial step in building a robust platform.</a:t>
            </a:r>
          </a:p>
          <a:p>
            <a:pPr>
              <a:buFont typeface="Arial" panose="020b0604020202020204" pitchFamily="34" charset="0"/>
              <a:buChar char="•"/>
            </a:pPr>
            <a:r>
              <a:rPr lang="en-US" sz="2400" b="1">
                <a:solidFill>
                  <a:schemeClr val="accent4">
                    <a:lumMod val="75000"/>
                  </a:schemeClr>
                </a:solidFill>
              </a:rPr>
              <a:t>Scope Creep: </a:t>
            </a:r>
            <a:r>
              <a:rPr lang="en-US" sz="2400"/>
              <a:t>Managing the project scope and avoiding the temptation to add too many features, which could extend development time and resources.</a:t>
            </a:r>
          </a:p>
        </p:txBody>
      </p:sp>
    </p:spTree>
    <p:extLst>
      <p:ext uri="{BB962C8B-B14F-4D97-AF65-F5344CB8AC3E}">
        <p14:creationId xmlns:p14="http://schemas.microsoft.com/office/powerpoint/2010/main" val="115834480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sld>
</file>

<file path=ppt/slides/slide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مجموعة 3">
            <a:extLst>
              <a:ext uri="{FF2B5EF4-FFF2-40B4-BE49-F238E27FC236}">
                <a16:creationId xmlns:a16="http://schemas.microsoft.com/office/drawing/2014/main" id="{5CCC6442-3939-44C9-850F-1C47DBAAF9D8}"/>
              </a:ext>
            </a:extLst>
          </p:cNvPr>
          <p:cNvGrpSpPr/>
          <p:nvPr/>
        </p:nvGrpSpPr>
        <p:grpSpPr>
          <a:xfrm>
            <a:off x="6854165" y="721959"/>
            <a:ext cx="4539328" cy="942456"/>
            <a:chOff x="6731253" y="903568"/>
            <a:chExt cx="4539328" cy="942456"/>
          </a:xfrm>
        </p:grpSpPr>
        <p:sp>
          <p:nvSpPr>
            <p:cNvPr id="46" name="TextBox 2">
              <a:extLst>
                <a:ext uri="{FF2B5EF4-FFF2-40B4-BE49-F238E27FC236}">
                  <a16:creationId xmlns:a16="http://schemas.microsoft.com/office/drawing/2014/main" id="{B6461A8B-CBD6-42E4-A38E-559F54638568}"/>
                </a:ext>
              </a:extLst>
            </p:cNvPr>
            <p:cNvSpPr txBox="1"/>
            <p:nvPr/>
          </p:nvSpPr>
          <p:spPr>
            <a:xfrm>
              <a:off x="7633368" y="984250"/>
              <a:ext cx="3637213" cy="861774"/>
            </a:xfrm>
            <a:prstGeom prst="rect">
              <a:avLst/>
            </a:prstGeom>
            <a:noFill/>
          </p:spPr>
          <p:txBody>
            <a:bodyPr wrap="none" rtlCol="0">
              <a:spAutoFit/>
            </a:bodyPr>
            <a:lstStyle/>
            <a:p>
              <a:pPr algn="ctr"/>
              <a:r>
                <a:rPr lang="en-US" sz="5000" b="1" spc="300">
                  <a:solidFill>
                    <a:srgbClr val="215059"/>
                  </a:solidFill>
                  <a:latin typeface="Minion Pro" panose="02040503050306020203" pitchFamily="18" charset="0"/>
                </a:rPr>
                <a:t>Conclusion</a:t>
              </a:r>
              <a:endParaRPr lang="en-ID" sz="5000" b="1" spc="300">
                <a:solidFill>
                  <a:srgbClr val="215059"/>
                </a:solidFill>
                <a:latin typeface="Minion Pro" panose="02040503050306020203" pitchFamily="18" charset="0"/>
              </a:endParaRPr>
            </a:p>
          </p:txBody>
        </p:sp>
        <p:pic>
          <p:nvPicPr>
            <p:cNvPr id="3" name="صورة 2">
              <a:extLst>
                <a:ext uri="{FF2B5EF4-FFF2-40B4-BE49-F238E27FC236}">
                  <a16:creationId xmlns:a16="http://schemas.microsoft.com/office/drawing/2014/main" id="{DDB3AF4C-C16A-4C88-A596-FB7D1AEC66B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artisticWatercolorSponge/>
                      </a14:imgEffect>
                      <a14:imgEffect>
                        <a14:saturation sat="0"/>
                      </a14:imgEffect>
                    </a14:imgLayer>
                  </a14:imgProps>
                </a:ext>
                <a:ext uri="{28A0092B-C50C-407E-A947-70E740481C1C}">
                  <a14:useLocalDpi xmlns:a14="http://schemas.microsoft.com/office/drawing/2010/main" val="0"/>
                </a:ext>
              </a:extLst>
            </a:blip>
            <a:stretch>
              <a:fillRect/>
            </a:stretch>
          </p:blipFill>
          <p:spPr>
            <a:xfrm>
              <a:off x="6731253" y="903568"/>
              <a:ext cx="861774" cy="861774"/>
            </a:xfrm>
            <a:prstGeom prst="rect">
              <a:avLst/>
            </a:prstGeom>
          </p:spPr>
        </p:pic>
      </p:grpSp>
      <p:sp>
        <p:nvSpPr>
          <p:cNvPr id="34" name="TextBox 3">
            <a:extLst>
              <a:ext uri="{FF2B5EF4-FFF2-40B4-BE49-F238E27FC236}">
                <a16:creationId xmlns:a16="http://schemas.microsoft.com/office/drawing/2014/main" id="{D127CF3D-8C9A-4FCC-8CF0-9513F7D91F9F}"/>
              </a:ext>
            </a:extLst>
          </p:cNvPr>
          <p:cNvSpPr txBox="1"/>
          <p:nvPr/>
        </p:nvSpPr>
        <p:spPr>
          <a:xfrm>
            <a:off x="1074804" y="2303665"/>
            <a:ext cx="16138392" cy="6787243"/>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000" b="1" spc="300">
                <a:solidFill>
                  <a:schemeClr val="accent4">
                    <a:lumMod val="75000"/>
                  </a:schemeClr>
                </a:solidFill>
                <a:latin typeface="Lato" panose="020f0502020204030203" pitchFamily="34" charset="0"/>
                <a:ea typeface="Lato Light" panose="020f0502020204030203" pitchFamily="34" charset="0"/>
                <a:cs typeface="Lato Light" panose="020f0502020204030203" pitchFamily="34" charset="0"/>
              </a:rPr>
              <a:t>In conclusion</a:t>
            </a:r>
            <a:r>
              <a:rPr lang="en-US" sz="2000" b="1" spc="300">
                <a:latin typeface="Lato" panose="020f0502020204030203" pitchFamily="34" charset="0"/>
                <a:ea typeface="Lato Light" panose="020f0502020204030203" pitchFamily="34" charset="0"/>
                <a:cs typeface="Lato Light" panose="020f0502020204030203" pitchFamily="34" charset="0"/>
              </a:rPr>
              <a:t>, we have presented Technohope, a platform that connects researchers, innovators, entrepreneurs, and investors who are interested in transforming scientific and technological outcomes into new products and services that benefit society.</a:t>
            </a:r>
          </a:p>
          <a:p>
            <a:pPr algn="just">
              <a:lnSpc>
                <a:spcPct val="150000"/>
              </a:lnSpc>
              <a:spcBef>
                <a:spcPts val="1200"/>
              </a:spcBef>
              <a:buClr>
                <a:srgbClr val="27AB9E"/>
              </a:buClr>
              <a:buSzPct val="150000"/>
            </a:pPr>
            <a:endParaRPr lang="en-US" sz="1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 have explained the concept and importance of technology transfer, the features and benefits of Technohope, the process and examples of technology transfer projects facilitated by Technohope, and the steps to join and use Technohope.</a:t>
            </a:r>
          </a:p>
          <a:p>
            <a:pPr algn="just">
              <a:lnSpc>
                <a:spcPct val="150000"/>
              </a:lnSpc>
              <a:spcBef>
                <a:spcPts val="1200"/>
              </a:spcBef>
              <a:buClr>
                <a:srgbClr val="27AB9E"/>
              </a:buClr>
              <a:buSzPct val="150000"/>
            </a:pPr>
            <a:endParaRPr lang="en-US" sz="1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 have also described the objectives, requirements, and tools of our platform.</a:t>
            </a: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And we went through the challenges we bravely overcome during the development of the platform.</a:t>
            </a:r>
          </a:p>
          <a:p>
            <a:pPr algn="just">
              <a:lnSpc>
                <a:spcPct val="150000"/>
              </a:lnSpc>
              <a:spcBef>
                <a:spcPts val="1200"/>
              </a:spcBef>
              <a:buClr>
                <a:srgbClr val="27AB9E"/>
              </a:buClr>
              <a:buSzPct val="150000"/>
            </a:pPr>
            <a:endParaRPr lang="en-US" sz="1000" b="1" spc="300">
              <a:latin typeface="Lato" panose="020f0502020204030203" pitchFamily="34" charset="0"/>
              <a:ea typeface="Lato Light" panose="020f0502020204030203" pitchFamily="34" charset="0"/>
              <a:cs typeface="Lato Light" panose="020f0502020204030203" pitchFamily="34" charset="0"/>
            </a:endParaRPr>
          </a:p>
          <a:p>
            <a:pPr algn="just">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We hope that Technohope will contribute to the advancement of science and innovation, and to the creation and diffusion of new technologies that can solve global challenges and improve the quality of life of people.</a:t>
            </a:r>
          </a:p>
        </p:txBody>
      </p:sp>
    </p:spTree>
    <p:extLst>
      <p:ext uri="{BB962C8B-B14F-4D97-AF65-F5344CB8AC3E}">
        <p14:creationId xmlns:p14="http://schemas.microsoft.com/office/powerpoint/2010/main" val="31528886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xEl>
                                              <p:pRg st="0" end="0"/>
                                            </p:txEl>
                                          </p:spTgt>
                                        </p:tgtEl>
                                        <p:attrNameLst>
                                          <p:attrName>style.visibility</p:attrName>
                                        </p:attrNameLst>
                                      </p:cBhvr>
                                      <p:to>
                                        <p:strVal val="visible"/>
                                      </p:to>
                                    </p:set>
                                    <p:animEffect transition="in" filter="fade">
                                      <p:cBhvr>
                                        <p:cTn id="14" dur="500"/>
                                        <p:tgtEl>
                                          <p:spTgt spid="34">
                                            <p:txEl>
                                              <p:pRg st="0" end="0"/>
                                            </p:txEl>
                                          </p:spTgt>
                                        </p:tgtEl>
                                      </p:cBhvr>
                                    </p:animEffect>
                                    <p:anim calcmode="lin" valueType="num">
                                      <p:cBhvr>
                                        <p:cTn id="1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cond evt="onBegin" delay="0">
                          <p:tn val="16"/>
                        </p:cond>
                      </p:stCondLst>
                      <p:childTnLst>
                        <p:par>
                          <p:cTn id="18" fill="hold" nodeType="after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
                                            <p:txEl>
                                              <p:pRg st="2" end="2"/>
                                            </p:txEl>
                                          </p:spTgt>
                                        </p:tgtEl>
                                        <p:attrNameLst>
                                          <p:attrName>style.visibility</p:attrName>
                                        </p:attrNameLst>
                                      </p:cBhvr>
                                      <p:to>
                                        <p:strVal val="visible"/>
                                      </p:to>
                                    </p:set>
                                    <p:animEffect transition="in" filter="fade">
                                      <p:cBhvr>
                                        <p:cTn id="21" dur="500"/>
                                        <p:tgtEl>
                                          <p:spTgt spid="34">
                                            <p:txEl>
                                              <p:pRg st="2" end="2"/>
                                            </p:txEl>
                                          </p:spTgt>
                                        </p:tgtEl>
                                      </p:cBhvr>
                                    </p:animEffect>
                                    <p:anim calcmode="lin" valueType="num">
                                      <p:cBhvr>
                                        <p:cTn id="22" dur="5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4">
                                            <p:txEl>
                                              <p:pRg st="4" end="4"/>
                                            </p:txEl>
                                          </p:spTgt>
                                        </p:tgtEl>
                                        <p:attrNameLst>
                                          <p:attrName>style.visibility</p:attrName>
                                        </p:attrNameLst>
                                      </p:cBhvr>
                                      <p:to>
                                        <p:strVal val="visible"/>
                                      </p:to>
                                    </p:set>
                                    <p:animEffect transition="in" filter="fade">
                                      <p:cBhvr>
                                        <p:cTn id="28" dur="500"/>
                                        <p:tgtEl>
                                          <p:spTgt spid="34">
                                            <p:txEl>
                                              <p:pRg st="4" end="4"/>
                                            </p:txEl>
                                          </p:spTgt>
                                        </p:tgtEl>
                                      </p:cBhvr>
                                    </p:animEffect>
                                    <p:anim calcmode="lin" valueType="num">
                                      <p:cBhvr>
                                        <p:cTn id="29" dur="500" fill="hold"/>
                                        <p:tgtEl>
                                          <p:spTgt spid="34">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cond evt="onBegin" delay="0">
                          <p:tn val="30"/>
                        </p:cond>
                      </p:stCondLst>
                      <p:childTnLst>
                        <p:par>
                          <p:cTn id="32" fill="hold" nodeType="after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4">
                                            <p:txEl>
                                              <p:pRg st="5" end="5"/>
                                            </p:txEl>
                                          </p:spTgt>
                                        </p:tgtEl>
                                        <p:attrNameLst>
                                          <p:attrName>style.visibility</p:attrName>
                                        </p:attrNameLst>
                                      </p:cBhvr>
                                      <p:to>
                                        <p:strVal val="visible"/>
                                      </p:to>
                                    </p:set>
                                    <p:animEffect transition="in" filter="fade">
                                      <p:cBhvr>
                                        <p:cTn id="35" dur="500"/>
                                        <p:tgtEl>
                                          <p:spTgt spid="34">
                                            <p:txEl>
                                              <p:pRg st="5" end="5"/>
                                            </p:txEl>
                                          </p:spTgt>
                                        </p:tgtEl>
                                      </p:cBhvr>
                                    </p:animEffect>
                                    <p:anim calcmode="lin" valueType="num">
                                      <p:cBhvr>
                                        <p:cTn id="36" dur="500" fill="hold"/>
                                        <p:tgtEl>
                                          <p:spTgt spid="34">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3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cond evt="onBegin" delay="0">
                          <p:tn val="37"/>
                        </p:cond>
                      </p:stCondLst>
                      <p:childTnLst>
                        <p:par>
                          <p:cTn id="39" fill="hold" nodeType="after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4">
                                            <p:txEl>
                                              <p:pRg st="7" end="7"/>
                                            </p:txEl>
                                          </p:spTgt>
                                        </p:tgtEl>
                                        <p:attrNameLst>
                                          <p:attrName>style.visibility</p:attrName>
                                        </p:attrNameLst>
                                      </p:cBhvr>
                                      <p:to>
                                        <p:strVal val="visible"/>
                                      </p:to>
                                    </p:set>
                                    <p:animEffect transition="in" filter="fade">
                                      <p:cBhvr>
                                        <p:cTn id="42" dur="500"/>
                                        <p:tgtEl>
                                          <p:spTgt spid="34">
                                            <p:txEl>
                                              <p:pRg st="7" end="7"/>
                                            </p:txEl>
                                          </p:spTgt>
                                        </p:tgtEl>
                                      </p:cBhvr>
                                    </p:animEffect>
                                    <p:anim calcmode="lin" valueType="num">
                                      <p:cBhvr>
                                        <p:cTn id="43" dur="500" fill="hold"/>
                                        <p:tgtEl>
                                          <p:spTgt spid="34">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3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مجموعة 3">
            <a:extLst>
              <a:ext uri="{FF2B5EF4-FFF2-40B4-BE49-F238E27FC236}">
                <a16:creationId xmlns:a16="http://schemas.microsoft.com/office/drawing/2014/main" id="{5CCC6442-3939-44C9-850F-1C47DBAAF9D8}"/>
              </a:ext>
            </a:extLst>
          </p:cNvPr>
          <p:cNvGrpSpPr/>
          <p:nvPr/>
        </p:nvGrpSpPr>
        <p:grpSpPr>
          <a:xfrm>
            <a:off x="6714344" y="488444"/>
            <a:ext cx="4859312" cy="861774"/>
            <a:chOff x="6540632" y="943909"/>
            <a:chExt cx="4859312" cy="861774"/>
          </a:xfrm>
        </p:grpSpPr>
        <p:sp>
          <p:nvSpPr>
            <p:cNvPr id="46" name="TextBox 2">
              <a:extLst>
                <a:ext uri="{FF2B5EF4-FFF2-40B4-BE49-F238E27FC236}">
                  <a16:creationId xmlns:a16="http://schemas.microsoft.com/office/drawing/2014/main" id="{B6461A8B-CBD6-42E4-A38E-559F54638568}"/>
                </a:ext>
              </a:extLst>
            </p:cNvPr>
            <p:cNvSpPr txBox="1"/>
            <p:nvPr/>
          </p:nvSpPr>
          <p:spPr>
            <a:xfrm>
              <a:off x="7504006" y="943909"/>
              <a:ext cx="3895938" cy="861774"/>
            </a:xfrm>
            <a:prstGeom prst="rect">
              <a:avLst/>
            </a:prstGeom>
            <a:noFill/>
          </p:spPr>
          <p:txBody>
            <a:bodyPr wrap="none" rtlCol="0">
              <a:spAutoFit/>
            </a:bodyPr>
            <a:lstStyle/>
            <a:p>
              <a:pPr algn="ctr"/>
              <a:r>
                <a:rPr lang="en-US" sz="5000" b="1" spc="300">
                  <a:solidFill>
                    <a:schemeClr val="accent3">
                      <a:lumMod val="75000"/>
                    </a:schemeClr>
                  </a:solidFill>
                  <a:latin typeface="Minion Pro" panose="02040503050306020203" pitchFamily="18" charset="0"/>
                </a:rPr>
                <a:t>Future work</a:t>
              </a:r>
              <a:endParaRPr lang="en-ID" sz="5000" b="1" spc="300">
                <a:solidFill>
                  <a:schemeClr val="accent3">
                    <a:lumMod val="75000"/>
                  </a:schemeClr>
                </a:solidFill>
                <a:latin typeface="Minion Pro" panose="02040503050306020203" pitchFamily="18" charset="0"/>
              </a:endParaRPr>
            </a:p>
          </p:txBody>
        </p:sp>
        <p:pic>
          <p:nvPicPr>
            <p:cNvPr id="3" name="صورة 2">
              <a:extLst>
                <a:ext uri="{FF2B5EF4-FFF2-40B4-BE49-F238E27FC236}">
                  <a16:creationId xmlns:a16="http://schemas.microsoft.com/office/drawing/2014/main" id="{DDB3AF4C-C16A-4C88-A596-FB7D1AEC66B4}"/>
                </a:ext>
              </a:extLst>
            </p:cNvPr>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artisticPlasticWrap/>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40632" y="943909"/>
              <a:ext cx="861774" cy="861774"/>
            </a:xfrm>
            <a:prstGeom prst="rect">
              <a:avLst/>
            </a:prstGeom>
          </p:spPr>
        </p:pic>
      </p:grpSp>
      <p:sp>
        <p:nvSpPr>
          <p:cNvPr id="6" name="TextBox 3">
            <a:extLst>
              <a:ext uri="{FF2B5EF4-FFF2-40B4-BE49-F238E27FC236}">
                <a16:creationId xmlns:a16="http://schemas.microsoft.com/office/drawing/2014/main" id="{2BD3429F-7DE2-42B4-AD71-BFE0831A33C1}"/>
              </a:ext>
            </a:extLst>
          </p:cNvPr>
          <p:cNvSpPr txBox="1"/>
          <p:nvPr/>
        </p:nvSpPr>
        <p:spPr>
          <a:xfrm>
            <a:off x="1074804" y="1655946"/>
            <a:ext cx="16138392" cy="492443"/>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Technohope facilitates the communication and negotiation between the parties and provides tools and templates for 	drafting and signing agreements, such as non-disclosure agreements, licensing agreements or collaboration agreements.</a:t>
            </a:r>
            <a:endParaRPr lang="en-US" sz="1600" spc="300">
              <a:latin typeface="Lato" panose="020f0502020204030203" pitchFamily="34" charset="0"/>
              <a:ea typeface="Lato Light" panose="020f0502020204030203" pitchFamily="34" charset="0"/>
              <a:cs typeface="Lato Light" panose="020f0502020204030203" pitchFamily="34" charset="0"/>
            </a:endParaRPr>
          </a:p>
        </p:txBody>
      </p:sp>
      <p:sp>
        <p:nvSpPr>
          <p:cNvPr id="7" name="TextBox 3">
            <a:extLst>
              <a:ext uri="{FF2B5EF4-FFF2-40B4-BE49-F238E27FC236}">
                <a16:creationId xmlns:a16="http://schemas.microsoft.com/office/drawing/2014/main" id="{0723B0E2-49D4-49F5-B932-B4D98E66A125}"/>
              </a:ext>
            </a:extLst>
          </p:cNvPr>
          <p:cNvSpPr txBox="1"/>
          <p:nvPr/>
        </p:nvSpPr>
        <p:spPr>
          <a:xfrm>
            <a:off x="1074804" y="2458158"/>
            <a:ext cx="16138392" cy="892552"/>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a:t>
            </a:r>
            <a:r>
              <a:rPr lang="en-US" sz="1600" b="1" spc="300">
                <a:solidFill>
                  <a:schemeClr val="accent3">
                    <a:lumMod val="75000"/>
                  </a:schemeClr>
                </a:solidFill>
                <a:latin typeface="Lato" panose="020f0502020204030203" pitchFamily="34" charset="0"/>
                <a:ea typeface="Lato Light" panose="020f0502020204030203" pitchFamily="34" charset="0"/>
                <a:cs typeface="Lato Light" panose="020f0502020204030203" pitchFamily="34" charset="0"/>
              </a:rPr>
              <a:t>Innovation support:</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Promoting innovation by paying attention to new and important research by presenting it and highlighting it through </a:t>
            </a:r>
            <a:br>
              <a:rPr lang="en-US" sz="1600" spc="300">
                <a:latin typeface="Lato" panose="020f0502020204030203" pitchFamily="34" charset="0"/>
                <a:ea typeface="Lato Light" panose="020f0502020204030203" pitchFamily="34" charset="0"/>
                <a:cs typeface="Lato Light" panose="020f0502020204030203" pitchFamily="34" charset="0"/>
              </a:rPr>
            </a:br>
            <a:r>
              <a:rPr lang="en-US" sz="1600" spc="300">
                <a:latin typeface="Lato" panose="020f0502020204030203" pitchFamily="34" charset="0"/>
                <a:ea typeface="Lato Light" panose="020f0502020204030203" pitchFamily="34" charset="0"/>
                <a:cs typeface="Lato Light" panose="020f0502020204030203" pitchFamily="34" charset="0"/>
              </a:rPr>
              <a:t>          the platform.</a:t>
            </a:r>
          </a:p>
        </p:txBody>
      </p:sp>
      <p:sp>
        <p:nvSpPr>
          <p:cNvPr id="8" name="TextBox 3">
            <a:extLst>
              <a:ext uri="{FF2B5EF4-FFF2-40B4-BE49-F238E27FC236}">
                <a16:creationId xmlns:a16="http://schemas.microsoft.com/office/drawing/2014/main" id="{75D47BFF-DAAA-4EF4-89E8-28AAAAF38FD1}"/>
              </a:ext>
            </a:extLst>
          </p:cNvPr>
          <p:cNvSpPr txBox="1"/>
          <p:nvPr/>
        </p:nvSpPr>
        <p:spPr>
          <a:xfrm>
            <a:off x="1074804" y="3660479"/>
            <a:ext cx="16138392" cy="646331"/>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a:t>
            </a:r>
            <a:r>
              <a:rPr lang="en-US" sz="1600" b="1" spc="300">
                <a:solidFill>
                  <a:schemeClr val="accent3">
                    <a:lumMod val="75000"/>
                  </a:schemeClr>
                </a:solidFill>
                <a:latin typeface="Lato" panose="020f0502020204030203" pitchFamily="34" charset="0"/>
                <a:ea typeface="Lato Light" panose="020f0502020204030203" pitchFamily="34" charset="0"/>
                <a:cs typeface="Lato Light" panose="020f0502020204030203" pitchFamily="34" charset="0"/>
              </a:rPr>
              <a:t>User evaluation and reporting: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Establish an evaluation for the user and prepare a method to evaluate them in terms of participation.</a:t>
            </a:r>
            <a:endParaRPr lang="en-US" sz="1600" spc="300">
              <a:latin typeface="Lato" panose="020f0502020204030203" pitchFamily="34" charset="0"/>
              <a:ea typeface="Lato Light" panose="020f0502020204030203" pitchFamily="34" charset="0"/>
              <a:cs typeface="Lato Light" panose="020f0502020204030203" pitchFamily="34" charset="0"/>
            </a:endParaRPr>
          </a:p>
        </p:txBody>
      </p:sp>
      <p:sp>
        <p:nvSpPr>
          <p:cNvPr id="9" name="TextBox 3">
            <a:extLst>
              <a:ext uri="{FF2B5EF4-FFF2-40B4-BE49-F238E27FC236}">
                <a16:creationId xmlns:a16="http://schemas.microsoft.com/office/drawing/2014/main" id="{E7FAB311-38F8-427C-8F3D-20D4B567ED3E}"/>
              </a:ext>
            </a:extLst>
          </p:cNvPr>
          <p:cNvSpPr txBox="1"/>
          <p:nvPr/>
        </p:nvSpPr>
        <p:spPr>
          <a:xfrm>
            <a:off x="1074804" y="4616579"/>
            <a:ext cx="16138392" cy="646331"/>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a:t>
            </a:r>
            <a:r>
              <a:rPr lang="en-US" sz="1600" b="1" spc="300">
                <a:solidFill>
                  <a:schemeClr val="accent3">
                    <a:lumMod val="75000"/>
                  </a:schemeClr>
                </a:solidFill>
                <a:latin typeface="Lato" panose="020f0502020204030203" pitchFamily="34" charset="0"/>
                <a:ea typeface="Lato Light" panose="020f0502020204030203" pitchFamily="34" charset="0"/>
                <a:cs typeface="Lato Light" panose="020f0502020204030203" pitchFamily="34" charset="0"/>
              </a:rPr>
              <a:t>Customizable user profiles:</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Allow users to create detailed profiles showcasing their expertise, interests and technology.</a:t>
            </a:r>
            <a:endParaRPr lang="en-US" sz="1600" spc="300">
              <a:latin typeface="Lato" panose="020f0502020204030203" pitchFamily="34" charset="0"/>
              <a:ea typeface="Lato Light" panose="020f0502020204030203" pitchFamily="34" charset="0"/>
              <a:cs typeface="Lato Light" panose="020f0502020204030203" pitchFamily="34" charset="0"/>
            </a:endParaRPr>
          </a:p>
        </p:txBody>
      </p:sp>
      <p:sp>
        <p:nvSpPr>
          <p:cNvPr id="10" name="TextBox 3">
            <a:extLst>
              <a:ext uri="{FF2B5EF4-FFF2-40B4-BE49-F238E27FC236}">
                <a16:creationId xmlns:a16="http://schemas.microsoft.com/office/drawing/2014/main" id="{D4738BBB-B300-42C0-9AFB-B75715071B9D}"/>
              </a:ext>
            </a:extLst>
          </p:cNvPr>
          <p:cNvSpPr txBox="1"/>
          <p:nvPr/>
        </p:nvSpPr>
        <p:spPr>
          <a:xfrm>
            <a:off x="1074804" y="5572679"/>
            <a:ext cx="16138392" cy="892552"/>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a:t>
            </a:r>
            <a:r>
              <a:rPr lang="en-US" sz="1600" b="1" spc="300">
                <a:solidFill>
                  <a:schemeClr val="accent3">
                    <a:lumMod val="75000"/>
                  </a:schemeClr>
                </a:solidFill>
                <a:latin typeface="Lato" panose="020f0502020204030203" pitchFamily="34" charset="0"/>
                <a:ea typeface="Lato Light" panose="020f0502020204030203" pitchFamily="34" charset="0"/>
                <a:cs typeface="Lato Light" panose="020f0502020204030203" pitchFamily="34" charset="0"/>
              </a:rPr>
              <a:t>Technology and patent browsing and searching:</a:t>
            </a:r>
            <a:endParaRPr lang="en-US" sz="1600" b="1" spc="300">
              <a:solidFill>
                <a:schemeClr val="accent3">
                  <a:lumMod val="75000"/>
                </a:schemeClr>
              </a:solidFill>
              <a:latin typeface="Lato" panose="020f0502020204030203" pitchFamily="34" charset="0"/>
              <a:ea typeface="Lato Light" panose="020f0502020204030203" pitchFamily="34" charset="0"/>
              <a:cs typeface="Lato Light" panose="020f0502020204030203" pitchFamily="34" charset="0"/>
            </a:endParaRP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entrepreneurs and investors should be able to browse and search the technologies and patents that are available 			for licensing or collaboration, by keywords, categories, or filters.</a:t>
            </a:r>
          </a:p>
        </p:txBody>
      </p:sp>
      <p:sp>
        <p:nvSpPr>
          <p:cNvPr id="11" name="TextBox 3">
            <a:extLst>
              <a:ext uri="{FF2B5EF4-FFF2-40B4-BE49-F238E27FC236}">
                <a16:creationId xmlns:a16="http://schemas.microsoft.com/office/drawing/2014/main" id="{921C4011-D59D-49A9-BCAB-FD5E6C75DA38}"/>
              </a:ext>
            </a:extLst>
          </p:cNvPr>
          <p:cNvSpPr txBox="1"/>
          <p:nvPr/>
        </p:nvSpPr>
        <p:spPr>
          <a:xfrm>
            <a:off x="1074804" y="6775000"/>
            <a:ext cx="16138392" cy="1138773"/>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a:t>
            </a:r>
            <a:r>
              <a:rPr lang="en-US" sz="1600" b="1" spc="300">
                <a:solidFill>
                  <a:schemeClr val="accent3">
                    <a:lumMod val="75000"/>
                  </a:schemeClr>
                </a:solidFill>
                <a:latin typeface="Lato" panose="020f0502020204030203" pitchFamily="34" charset="0"/>
                <a:ea typeface="Lato Light" panose="020f0502020204030203" pitchFamily="34" charset="0"/>
                <a:cs typeface="Lato Light" panose="020f0502020204030203" pitchFamily="34" charset="0"/>
              </a:rPr>
              <a:t>Technology and patent contacting and negotiating:</a:t>
            </a: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entrepreneurs and investors should be able to contact the owners of the technologies and patents that they are 			interested in and to negotiate the terms and conditions of the technology transfer agreements, such as non-disclosure 	      </a:t>
            </a:r>
            <a:br>
              <a:rPr lang="en-US" sz="1600" spc="300">
                <a:latin typeface="Lato" panose="020f0502020204030203" pitchFamily="34" charset="0"/>
                <a:ea typeface="Lato Light" panose="020f0502020204030203" pitchFamily="34" charset="0"/>
                <a:cs typeface="Lato Light" panose="020f0502020204030203" pitchFamily="34" charset="0"/>
              </a:rPr>
            </a:br>
            <a:r>
              <a:rPr lang="en-US" sz="1600" spc="300">
                <a:latin typeface="Lato" panose="020f0502020204030203" pitchFamily="34" charset="0"/>
                <a:ea typeface="Lato Light" panose="020f0502020204030203" pitchFamily="34" charset="0"/>
                <a:cs typeface="Lato Light" panose="020f0502020204030203" pitchFamily="34" charset="0"/>
              </a:rPr>
              <a:t>          agreements, licensing agreements, or collaboration agreements.</a:t>
            </a:r>
            <a:endParaRPr lang="en-US" sz="1600" spc="300">
              <a:latin typeface="Lato" panose="020f0502020204030203" pitchFamily="34" charset="0"/>
              <a:ea typeface="Lato Light" panose="020f0502020204030203" pitchFamily="34" charset="0"/>
              <a:cs typeface="Lato Light" panose="020f0502020204030203" pitchFamily="34" charset="0"/>
            </a:endParaRPr>
          </a:p>
        </p:txBody>
      </p:sp>
      <p:sp>
        <p:nvSpPr>
          <p:cNvPr id="12" name="TextBox 3">
            <a:extLst>
              <a:ext uri="{FF2B5EF4-FFF2-40B4-BE49-F238E27FC236}">
                <a16:creationId xmlns:a16="http://schemas.microsoft.com/office/drawing/2014/main" id="{CE7BDE45-2502-4893-A6C2-CBDE5188B3EA}"/>
              </a:ext>
            </a:extLst>
          </p:cNvPr>
          <p:cNvSpPr txBox="1"/>
          <p:nvPr/>
        </p:nvSpPr>
        <p:spPr>
          <a:xfrm>
            <a:off x="1074804" y="8223540"/>
            <a:ext cx="16138392" cy="892552"/>
          </a:xfrm>
          <a:prstGeom prst="rect">
            <a:avLst/>
          </a:prstGeom>
          <a:noFill/>
        </p:spPr>
        <p:txBody>
          <a:bodyPr wrap="square" lIns="0" tIns="0" rIns="91440" bIns="0" rtlCol="0">
            <a:spAutoFit/>
          </a:bodyPr>
          <a:lstStyle/>
          <a:p>
            <a:pPr algn="just">
              <a:spcBef>
                <a:spcPts val="1200"/>
              </a:spcBef>
              <a:buClr>
                <a:srgbClr val="27AB9E"/>
              </a:buClr>
              <a:buSzPct val="150000"/>
            </a:pPr>
            <a:r>
              <a:rPr lang="en-US" sz="1600" b="1" spc="300">
                <a:latin typeface="Lato" panose="020f0502020204030203" pitchFamily="34" charset="0"/>
                <a:ea typeface="Lato Light" panose="020f0502020204030203" pitchFamily="34" charset="0"/>
                <a:cs typeface="Lato Light" panose="020f0502020204030203" pitchFamily="34" charset="0"/>
              </a:rPr>
              <a:t>●	</a:t>
            </a:r>
            <a:r>
              <a:rPr lang="en-US" sz="1600" b="1" spc="300">
                <a:solidFill>
                  <a:schemeClr val="accent3">
                    <a:lumMod val="75000"/>
                  </a:schemeClr>
                </a:solidFill>
                <a:latin typeface="Lato" panose="020f0502020204030203" pitchFamily="34" charset="0"/>
                <a:ea typeface="Lato Light" panose="020f0502020204030203" pitchFamily="34" charset="0"/>
                <a:cs typeface="Lato Light" panose="020f0502020204030203" pitchFamily="34" charset="0"/>
              </a:rPr>
              <a:t>Security</a:t>
            </a:r>
            <a:r>
              <a:rPr lang="en-US" sz="1600" b="1" spc="300">
                <a:latin typeface="Lato" panose="020f0502020204030203" pitchFamily="34" charset="0"/>
                <a:ea typeface="Lato Light" panose="020f0502020204030203" pitchFamily="34" charset="0"/>
                <a:cs typeface="Lato Light" panose="020f0502020204030203" pitchFamily="34" charset="0"/>
              </a:rPr>
              <a:t>:</a:t>
            </a:r>
            <a:endParaRPr lang="en-US" sz="1600" b="1" spc="300">
              <a:latin typeface="Lato" panose="020f0502020204030203" pitchFamily="34" charset="0"/>
              <a:ea typeface="Lato Light" panose="020f0502020204030203" pitchFamily="34" charset="0"/>
              <a:cs typeface="Lato Light" panose="020f0502020204030203" pitchFamily="34" charset="0"/>
            </a:endParaRPr>
          </a:p>
          <a:p>
            <a:pPr algn="just">
              <a:spcBef>
                <a:spcPts val="1200"/>
              </a:spcBef>
              <a:buClr>
                <a:srgbClr val="27AB9E"/>
              </a:buClr>
              <a:buSzPct val="150000"/>
            </a:pPr>
            <a:r>
              <a:rPr lang="en-US" sz="1600" spc="300">
                <a:latin typeface="Lato" panose="020f0502020204030203" pitchFamily="34" charset="0"/>
                <a:ea typeface="Lato Light" panose="020f0502020204030203" pitchFamily="34" charset="0"/>
                <a:cs typeface="Lato Light" panose="020f0502020204030203" pitchFamily="34" charset="0"/>
              </a:rPr>
              <a:t>	o	The platform should be secure and protect the data and privacy of the users and should provide encryption, 					authentication and authorization mechanisms.</a:t>
            </a:r>
          </a:p>
        </p:txBody>
      </p:sp>
    </p:spTree>
    <p:extLst>
      <p:ext uri="{BB962C8B-B14F-4D97-AF65-F5344CB8AC3E}">
        <p14:creationId xmlns:p14="http://schemas.microsoft.com/office/powerpoint/2010/main" val="240281386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cond evt="onBegin" delay="0">
                          <p:tn val="16"/>
                        </p:cond>
                      </p:stCondLst>
                      <p:childTnLst>
                        <p:par>
                          <p:cTn id="18" fill="hold" nodeType="after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cond evt="onBegin" delay="0">
                          <p:tn val="30"/>
                        </p:cond>
                      </p:stCondLst>
                      <p:childTnLst>
                        <p:par>
                          <p:cTn id="32" fill="hold" nodeType="after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cond evt="onBegin" delay="0">
                          <p:tn val="37"/>
                        </p:cond>
                      </p:stCondLst>
                      <p:childTnLst>
                        <p:par>
                          <p:cTn id="39" fill="hold" nodeType="after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cond evt="onBegin" delay="0">
                          <p:tn val="44"/>
                        </p:cond>
                      </p:stCondLst>
                      <p:childTnLst>
                        <p:par>
                          <p:cTn id="46" fill="hold" nodeType="afterGroup">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cond evt="onBegin" delay="0">
                          <p:tn val="51"/>
                        </p:cond>
                      </p:stCondLst>
                      <p:childTnLst>
                        <p:par>
                          <p:cTn id="53" fill="hold" nodeType="after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1"/>
      <p:bldP spid="8" grpId="2"/>
      <p:bldP spid="9" grpId="3"/>
      <p:bldP spid="10" grpId="4"/>
      <p:bldP spid="11" grpId="5"/>
      <p:bldP spid="12" grpId="6"/>
    </p:bldLst>
  </p:timing>
</p:sld>
</file>

<file path=ppt/slides/slide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مستطيل 1">
            <a:extLst>
              <a:ext uri="{FF2B5EF4-FFF2-40B4-BE49-F238E27FC236}">
                <a16:creationId xmlns:a16="http://schemas.microsoft.com/office/drawing/2014/main" id="{5321FED1-870A-46F9-B21F-89E16D0DFA1B}"/>
              </a:ext>
            </a:extLst>
          </p:cNvPr>
          <p:cNvSpPr/>
          <p:nvPr/>
        </p:nvSpPr>
        <p:spPr>
          <a:xfrm>
            <a:off x="-1" y="0"/>
            <a:ext cx="18288002" cy="10287000"/>
          </a:xfrm>
          <a:prstGeom prst="rect">
            <a:avLst/>
          </a:prstGeom>
          <a:solidFill>
            <a:srgbClr val="122B3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رسم 8">
            <a:extLst>
              <a:ext uri="{FF2B5EF4-FFF2-40B4-BE49-F238E27FC236}">
                <a16:creationId xmlns:a16="http://schemas.microsoft.com/office/drawing/2014/main" id="{8159C7DC-DD7A-47C1-B218-427119FAA139}"/>
              </a:ext>
            </a:extLst>
          </p:cNvPr>
          <p:cNvPicPr>
            <a:picLocks noChangeAspect="1"/>
          </p:cNvPicPr>
          <p:nvPr/>
        </p:nvPicPr>
        <p:blipFill>
          <a:blip r:embed="rId2">
            <a:extLst>
              <a:ext uri="{96DAC541-7B7A-43D3-8B79-37D633B846F1}">
                <asvg:svgBlip xmlns:asvg="http://schemas.microsoft.com/office/drawing/2016/SVG/main" r:embed="rId3"/>
              </a:ext>
            </a:extLst>
          </a:blip>
          <a:srcRect l="7791" t="-62776" r="65500" b="62923"/>
          <a:stretch>
            <a:fillRect/>
          </a:stretch>
        </p:blipFill>
        <p:spPr>
          <a:xfrm flipH="1">
            <a:off x="2079316" y="6682390"/>
            <a:ext cx="3590311" cy="3604610"/>
          </a:xfrm>
          <a:prstGeom prst="rect">
            <a:avLst/>
          </a:prstGeom>
        </p:spPr>
      </p:pic>
      <p:pic>
        <p:nvPicPr>
          <p:cNvPr id="14" name="رسم 13">
            <a:extLst>
              <a:ext uri="{FF2B5EF4-FFF2-40B4-BE49-F238E27FC236}">
                <a16:creationId xmlns:a16="http://schemas.microsoft.com/office/drawing/2014/main" id="{BE7D088E-4108-4EB7-9AF6-E502D5556D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94342" y="4376271"/>
            <a:ext cx="8099144" cy="1926668"/>
          </a:xfrm>
          <a:prstGeom prst="rect">
            <a:avLst/>
          </a:prstGeom>
        </p:spPr>
      </p:pic>
      <p:pic>
        <p:nvPicPr>
          <p:cNvPr id="15" name="رسم 14">
            <a:extLst>
              <a:ext uri="{FF2B5EF4-FFF2-40B4-BE49-F238E27FC236}">
                <a16:creationId xmlns:a16="http://schemas.microsoft.com/office/drawing/2014/main" id="{481C9EF9-FA93-42E3-A46F-46A129A322F4}"/>
              </a:ext>
            </a:extLst>
          </p:cNvPr>
          <p:cNvPicPr>
            <a:picLocks noChangeAspect="1"/>
          </p:cNvPicPr>
          <p:nvPr/>
        </p:nvPicPr>
        <p:blipFill>
          <a:blip r:embed="rId6">
            <a:extLst>
              <a:ext uri="{96DAC541-7B7A-43D3-8B79-37D633B846F1}">
                <asvg:svgBlip xmlns:asvg="http://schemas.microsoft.com/office/drawing/2016/SVG/main" r:embed="rId7"/>
              </a:ext>
            </a:extLst>
          </a:blip>
          <a:srcRect l="66280" t="36090"/>
          <a:stretch>
            <a:fillRect/>
          </a:stretch>
        </p:blipFill>
        <p:spPr>
          <a:xfrm rot="5400000">
            <a:off x="16102792" y="-389770"/>
            <a:ext cx="1795437" cy="2574977"/>
          </a:xfrm>
          <a:prstGeom prst="rect">
            <a:avLst/>
          </a:prstGeom>
        </p:spPr>
      </p:pic>
      <p:pic>
        <p:nvPicPr>
          <p:cNvPr id="17" name="رسم 16">
            <a:extLst>
              <a:ext uri="{FF2B5EF4-FFF2-40B4-BE49-F238E27FC236}">
                <a16:creationId xmlns:a16="http://schemas.microsoft.com/office/drawing/2014/main" id="{07809255-4AD5-4F1B-9045-FFF6069DCA8B}"/>
              </a:ext>
            </a:extLst>
          </p:cNvPr>
          <p:cNvPicPr>
            <a:picLocks noChangeAspect="1"/>
          </p:cNvPicPr>
          <p:nvPr/>
        </p:nvPicPr>
        <p:blipFill>
          <a:blip r:embed="rId8">
            <a:extLst>
              <a:ext uri="{96DAC541-7B7A-43D3-8B79-37D633B846F1}">
                <asvg:svgBlip xmlns:asvg="http://schemas.microsoft.com/office/drawing/2016/SVG/main" r:embed="rId9"/>
              </a:ext>
            </a:extLst>
          </a:blip>
          <a:srcRect l="71822" t="20440" r="1"/>
          <a:stretch>
            <a:fillRect/>
          </a:stretch>
        </p:blipFill>
        <p:spPr>
          <a:xfrm rot="5400000">
            <a:off x="15870121" y="-1298716"/>
            <a:ext cx="1119161" cy="3716594"/>
          </a:xfrm>
          <a:prstGeom prst="rect">
            <a:avLst/>
          </a:prstGeom>
        </p:spPr>
      </p:pic>
      <p:pic>
        <p:nvPicPr>
          <p:cNvPr id="18" name="رسم 17">
            <a:extLst>
              <a:ext uri="{FF2B5EF4-FFF2-40B4-BE49-F238E27FC236}">
                <a16:creationId xmlns:a16="http://schemas.microsoft.com/office/drawing/2014/main" id="{EE0C7BD3-B858-43E9-88CC-66F335D1AC23}"/>
              </a:ext>
            </a:extLst>
          </p:cNvPr>
          <p:cNvPicPr>
            <a:picLocks noChangeAspect="1"/>
          </p:cNvPicPr>
          <p:nvPr/>
        </p:nvPicPr>
        <p:blipFill>
          <a:blip r:embed="rId10">
            <a:extLst>
              <a:ext uri="{96DAC541-7B7A-43D3-8B79-37D633B846F1}">
                <asvg:svgBlip xmlns:asvg="http://schemas.microsoft.com/office/drawing/2016/SVG/main" r:embed="rId11"/>
              </a:ext>
            </a:extLst>
          </a:blip>
          <a:srcRect r="73291" b="32036"/>
          <a:stretch>
            <a:fillRect/>
          </a:stretch>
        </p:blipFill>
        <p:spPr>
          <a:xfrm flipH="1">
            <a:off x="-1" y="7833524"/>
            <a:ext cx="3590311" cy="2453476"/>
          </a:xfrm>
          <a:prstGeom prst="rect">
            <a:avLst/>
          </a:prstGeom>
        </p:spPr>
      </p:pic>
      <p:sp>
        <p:nvSpPr>
          <p:cNvPr id="10" name="TextBox 10">
            <a:extLst>
              <a:ext uri="{FF2B5EF4-FFF2-40B4-BE49-F238E27FC236}">
                <a16:creationId xmlns:a16="http://schemas.microsoft.com/office/drawing/2014/main" id="{50C57BFB-C3B6-47D0-8E8B-8C7C9AF00FDB}"/>
              </a:ext>
            </a:extLst>
          </p:cNvPr>
          <p:cNvSpPr txBox="1"/>
          <p:nvPr/>
        </p:nvSpPr>
        <p:spPr>
          <a:xfrm>
            <a:off x="7488581" y="3612099"/>
            <a:ext cx="3310843" cy="769441"/>
          </a:xfrm>
          <a:prstGeom prst="rect">
            <a:avLst/>
          </a:prstGeom>
          <a:noFill/>
        </p:spPr>
        <p:txBody>
          <a:bodyPr wrap="none" rtlCol="0">
            <a:spAutoFit/>
          </a:bodyPr>
          <a:lstStyle/>
          <a:p>
            <a:pPr algn="ctr"/>
            <a:r>
              <a:rPr lang="en-US" sz="4400" b="1" spc="300">
                <a:solidFill>
                  <a:schemeClr val="bg1"/>
                </a:solidFill>
                <a:latin typeface="Minion Pro" panose="02040503050306020203" pitchFamily="18" charset="0"/>
              </a:rPr>
              <a:t>Thank You!</a:t>
            </a:r>
            <a:endParaRPr lang="en-ID" sz="4400" b="1" spc="300">
              <a:solidFill>
                <a:schemeClr val="bg1"/>
              </a:solidFill>
              <a:latin typeface="Minion Pro" panose="02040503050306020203" pitchFamily="18" charset="0"/>
            </a:endParaRPr>
          </a:p>
        </p:txBody>
      </p:sp>
    </p:spTree>
    <p:extLst>
      <p:ext uri="{BB962C8B-B14F-4D97-AF65-F5344CB8AC3E}">
        <p14:creationId xmlns:p14="http://schemas.microsoft.com/office/powerpoint/2010/main" val="2567619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a:extLst>
              <a:ext uri="{FF2B5EF4-FFF2-40B4-BE49-F238E27FC236}">
                <a16:creationId xmlns:a16="http://schemas.microsoft.com/office/drawing/2014/main" id="{1EADE659-C5FB-47D2-A40A-5C3B896D5AAC}"/>
              </a:ext>
            </a:extLst>
          </p:cNvPr>
          <p:cNvSpPr txBox="1"/>
          <p:nvPr/>
        </p:nvSpPr>
        <p:spPr>
          <a:xfrm>
            <a:off x="7925557" y="724858"/>
            <a:ext cx="2436886" cy="861774"/>
          </a:xfrm>
          <a:prstGeom prst="rect">
            <a:avLst/>
          </a:prstGeom>
          <a:noFill/>
        </p:spPr>
        <p:txBody>
          <a:bodyPr wrap="none" rtlCol="0">
            <a:spAutoFit/>
          </a:bodyPr>
          <a:lstStyle/>
          <a:p>
            <a:pPr algn="ctr"/>
            <a:r>
              <a:rPr lang="en-US" sz="5000" b="1" spc="300">
                <a:solidFill>
                  <a:schemeClr val="accent4">
                    <a:lumMod val="50000"/>
                  </a:schemeClr>
                </a:solidFill>
                <a:latin typeface="Minion Pro" panose="02040503050306020203" pitchFamily="18" charset="0"/>
              </a:rPr>
              <a:t>Outline</a:t>
            </a:r>
            <a:endParaRPr lang="en-ID" sz="5000" b="1" spc="300">
              <a:solidFill>
                <a:schemeClr val="accent4">
                  <a:lumMod val="50000"/>
                </a:schemeClr>
              </a:solidFill>
              <a:latin typeface="Minion Pro" panose="02040503050306020203" pitchFamily="18" charset="0"/>
            </a:endParaRPr>
          </a:p>
        </p:txBody>
      </p:sp>
      <p:sp>
        <p:nvSpPr>
          <p:cNvPr id="5" name="TextBox 4">
            <a:extLst>
              <a:ext uri="{FF2B5EF4-FFF2-40B4-BE49-F238E27FC236}">
                <a16:creationId xmlns:a16="http://schemas.microsoft.com/office/drawing/2014/main" id="{518D0A99-D62B-402B-A2C9-88F3E4D9A13B}"/>
              </a:ext>
            </a:extLst>
          </p:cNvPr>
          <p:cNvSpPr txBox="1"/>
          <p:nvPr/>
        </p:nvSpPr>
        <p:spPr>
          <a:xfrm>
            <a:off x="0" y="2417529"/>
            <a:ext cx="18287998" cy="6181051"/>
          </a:xfrm>
          <a:prstGeom prst="rect">
            <a:avLst/>
          </a:prstGeom>
          <a:noFill/>
        </p:spPr>
        <p:txBody>
          <a:bodyPr wrap="square" lIns="0" tIns="0" rIns="91440" bIns="0" numCol="2" rtlCol="0" anchor="ctr">
            <a:spAutoFit/>
          </a:bodyPr>
          <a:lstStyle/>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Introduction</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Problem Statement</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Problem Solution</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Related Works</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Research Objectives</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Development Methodology </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How It Works</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Platform Objectives </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Platform Requirements</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Technology Stack</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Time Plan</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Current Progress</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Challenges</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Conclusion</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Future Work </a:t>
            </a:r>
          </a:p>
          <a:p>
            <a:pPr marL="2286000" lvl="4" indent="-457200">
              <a:lnSpc>
                <a:spcPct val="150000"/>
              </a:lnSpc>
              <a:spcBef>
                <a:spcPts val="1200"/>
              </a:spcBef>
              <a:buClr>
                <a:srgbClr val="27AB9E"/>
              </a:buClr>
              <a:buSzPct val="150000"/>
              <a:buFont typeface="Arial" panose="020b0604020202020204" pitchFamily="34" charset="0"/>
              <a:buChar char="•"/>
            </a:pPr>
            <a:r>
              <a:rPr lang="en-US" sz="2800" b="1">
                <a:latin typeface="Lato" panose="020f0502020204030203" pitchFamily="34" charset="0"/>
              </a:rPr>
              <a:t>References</a:t>
            </a:r>
          </a:p>
        </p:txBody>
      </p:sp>
      <p:pic>
        <p:nvPicPr>
          <p:cNvPr id="4" name="Graphic 3" descr="Address Book with solid fill">
            <a:extLst>
              <a:ext uri="{FF2B5EF4-FFF2-40B4-BE49-F238E27FC236}">
                <a16:creationId xmlns:a16="http://schemas.microsoft.com/office/drawing/2014/main" id="{0C4ECBE6-6E90-EADA-D24D-406A516192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5360" y="536813"/>
            <a:ext cx="1270197" cy="1270197"/>
          </a:xfrm>
          <a:prstGeom prst="rect">
            <a:avLst/>
          </a:prstGeom>
        </p:spPr>
      </p:pic>
    </p:spTree>
    <p:extLst>
      <p:ext uri="{BB962C8B-B14F-4D97-AF65-F5344CB8AC3E}">
        <p14:creationId xmlns:p14="http://schemas.microsoft.com/office/powerpoint/2010/main" val="1073022541"/>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up)">
                                      <p:cBhvr>
                                        <p:cTn id="14" dur="500"/>
                                        <p:tgtEl>
                                          <p:spTgt spid="5">
                                            <p:txEl>
                                              <p:pRg st="0" end="0"/>
                                            </p:txEl>
                                          </p:spTgt>
                                        </p:tgtEl>
                                      </p:cBhvr>
                                    </p:animEffect>
                                  </p:childTnLst>
                                </p:cTn>
                              </p:par>
                            </p:childTnLst>
                          </p:cTn>
                        </p:par>
                      </p:childTnLst>
                    </p:cTn>
                  </p:par>
                  <p:par>
                    <p:cTn id="15" fill="hold" nodeType="clickPar">
                      <p:stCondLst>
                        <p:cond delay="indefinite"/>
                        <p:cond evt="onBegin" delay="0">
                          <p:tn val="14"/>
                        </p:cond>
                      </p:stCondLst>
                      <p:childTnLst>
                        <p:par>
                          <p:cTn id="16" fill="hold" nodeType="after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up)">
                                      <p:cBhvr>
                                        <p:cTn id="19" dur="500"/>
                                        <p:tgtEl>
                                          <p:spTgt spid="5">
                                            <p:txEl>
                                              <p:pRg st="1" end="1"/>
                                            </p:txEl>
                                          </p:spTgt>
                                        </p:tgtEl>
                                      </p:cBhvr>
                                    </p:animEffect>
                                  </p:childTnLst>
                                </p:cTn>
                              </p:par>
                            </p:childTnLst>
                          </p:cTn>
                        </p:par>
                      </p:childTnLst>
                    </p:cTn>
                  </p:par>
                  <p:par>
                    <p:cTn id="20" fill="hold" nodeType="clickPar">
                      <p:stCondLst>
                        <p:cond delay="indefinite"/>
                        <p:cond evt="onBegin" delay="0">
                          <p:tn val="19"/>
                        </p:cond>
                      </p:stCondLst>
                      <p:childTnLst>
                        <p:par>
                          <p:cTn id="21" fill="hold" nodeType="after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500"/>
                                        <p:tgtEl>
                                          <p:spTgt spid="5">
                                            <p:txEl>
                                              <p:pRg st="2" end="2"/>
                                            </p:txEl>
                                          </p:spTgt>
                                        </p:tgtEl>
                                      </p:cBhvr>
                                    </p:animEffect>
                                  </p:childTnLst>
                                </p:cTn>
                              </p:par>
                            </p:childTnLst>
                          </p:cTn>
                        </p:par>
                      </p:childTnLst>
                    </p:cTn>
                  </p:par>
                  <p:par>
                    <p:cTn id="25" fill="hold" nodeType="clickPar">
                      <p:stCondLst>
                        <p:cond delay="indefinite"/>
                        <p:cond evt="onBegin" delay="0">
                          <p:tn val="24"/>
                        </p:cond>
                      </p:stCondLst>
                      <p:childTnLst>
                        <p:par>
                          <p:cTn id="26" fill="hold" nodeType="after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up)">
                                      <p:cBhvr>
                                        <p:cTn id="29" dur="500"/>
                                        <p:tgtEl>
                                          <p:spTgt spid="5">
                                            <p:txEl>
                                              <p:pRg st="3" end="3"/>
                                            </p:txEl>
                                          </p:spTgt>
                                        </p:tgtEl>
                                      </p:cBhvr>
                                    </p:animEffect>
                                  </p:childTnLst>
                                </p:cTn>
                              </p:par>
                            </p:childTnLst>
                          </p:cTn>
                        </p:par>
                      </p:childTnLst>
                    </p:cTn>
                  </p:par>
                  <p:par>
                    <p:cTn id="30" fill="hold" nodeType="clickPar">
                      <p:stCondLst>
                        <p:cond delay="indefinite"/>
                        <p:cond evt="onBegin" delay="0">
                          <p:tn val="29"/>
                        </p:cond>
                      </p:stCondLst>
                      <p:childTnLst>
                        <p:par>
                          <p:cTn id="31" fill="hold" nodeType="after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wipe(up)">
                                      <p:cBhvr>
                                        <p:cTn id="34" dur="500"/>
                                        <p:tgtEl>
                                          <p:spTgt spid="5">
                                            <p:txEl>
                                              <p:pRg st="4" end="4"/>
                                            </p:txEl>
                                          </p:spTgt>
                                        </p:tgtEl>
                                      </p:cBhvr>
                                    </p:animEffect>
                                  </p:childTnLst>
                                </p:cTn>
                              </p:par>
                            </p:childTnLst>
                          </p:cTn>
                        </p:par>
                      </p:childTnLst>
                    </p:cTn>
                  </p:par>
                  <p:par>
                    <p:cTn id="35" fill="hold" nodeType="clickPar">
                      <p:stCondLst>
                        <p:cond delay="indefinite"/>
                        <p:cond evt="onBegin" delay="0">
                          <p:tn val="34"/>
                        </p:cond>
                      </p:stCondLst>
                      <p:childTnLst>
                        <p:par>
                          <p:cTn id="36" fill="hold" nodeType="after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wipe(up)">
                                      <p:cBhvr>
                                        <p:cTn id="39" dur="500"/>
                                        <p:tgtEl>
                                          <p:spTgt spid="5">
                                            <p:txEl>
                                              <p:pRg st="5" end="5"/>
                                            </p:txEl>
                                          </p:spTgt>
                                        </p:tgtEl>
                                      </p:cBhvr>
                                    </p:animEffect>
                                  </p:childTnLst>
                                </p:cTn>
                              </p:par>
                            </p:childTnLst>
                          </p:cTn>
                        </p:par>
                      </p:childTnLst>
                    </p:cTn>
                  </p:par>
                  <p:par>
                    <p:cTn id="40" fill="hold" nodeType="clickPar">
                      <p:stCondLst>
                        <p:cond delay="indefinite"/>
                        <p:cond evt="onBegin" delay="0">
                          <p:tn val="39"/>
                        </p:cond>
                      </p:stCondLst>
                      <p:childTnLst>
                        <p:par>
                          <p:cTn id="41" fill="hold" nodeType="after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wipe(up)">
                                      <p:cBhvr>
                                        <p:cTn id="44" dur="500"/>
                                        <p:tgtEl>
                                          <p:spTgt spid="5">
                                            <p:txEl>
                                              <p:pRg st="6" end="6"/>
                                            </p:txEl>
                                          </p:spTgt>
                                        </p:tgtEl>
                                      </p:cBhvr>
                                    </p:animEffect>
                                  </p:childTnLst>
                                </p:cTn>
                              </p:par>
                            </p:childTnLst>
                          </p:cTn>
                        </p:par>
                      </p:childTnLst>
                    </p:cTn>
                  </p:par>
                  <p:par>
                    <p:cTn id="45" fill="hold" nodeType="clickPar">
                      <p:stCondLst>
                        <p:cond delay="indefinite"/>
                        <p:cond evt="onBegin" delay="0">
                          <p:tn val="44"/>
                        </p:cond>
                      </p:stCondLst>
                      <p:childTnLst>
                        <p:par>
                          <p:cTn id="46" fill="hold" nodeType="after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wipe(up)">
                                      <p:cBhvr>
                                        <p:cTn id="49" dur="500"/>
                                        <p:tgtEl>
                                          <p:spTgt spid="5">
                                            <p:txEl>
                                              <p:pRg st="7" end="7"/>
                                            </p:txEl>
                                          </p:spTgt>
                                        </p:tgtEl>
                                      </p:cBhvr>
                                    </p:animEffect>
                                  </p:childTnLst>
                                </p:cTn>
                              </p:par>
                            </p:childTnLst>
                          </p:cTn>
                        </p:par>
                      </p:childTnLst>
                    </p:cTn>
                  </p:par>
                  <p:par>
                    <p:cTn id="50" fill="hold" nodeType="clickPar">
                      <p:stCondLst>
                        <p:cond delay="indefinite"/>
                        <p:cond evt="onBegin" delay="0">
                          <p:tn val="49"/>
                        </p:cond>
                      </p:stCondLst>
                      <p:childTnLst>
                        <p:par>
                          <p:cTn id="51" fill="hold" nodeType="afterGroup">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wipe(up)">
                                      <p:cBhvr>
                                        <p:cTn id="54" dur="500"/>
                                        <p:tgtEl>
                                          <p:spTgt spid="5">
                                            <p:txEl>
                                              <p:pRg st="8" end="8"/>
                                            </p:txEl>
                                          </p:spTgt>
                                        </p:tgtEl>
                                      </p:cBhvr>
                                    </p:animEffect>
                                  </p:childTnLst>
                                </p:cTn>
                              </p:par>
                            </p:childTnLst>
                          </p:cTn>
                        </p:par>
                      </p:childTnLst>
                    </p:cTn>
                  </p:par>
                  <p:par>
                    <p:cTn id="55" fill="hold" nodeType="clickPar">
                      <p:stCondLst>
                        <p:cond delay="indefinite"/>
                        <p:cond evt="onBegin" delay="0">
                          <p:tn val="54"/>
                        </p:cond>
                      </p:stCondLst>
                      <p:childTnLst>
                        <p:par>
                          <p:cTn id="56" fill="hold" nodeType="afterGroup">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animEffect transition="in" filter="wipe(up)">
                                      <p:cBhvr>
                                        <p:cTn id="59" dur="500"/>
                                        <p:tgtEl>
                                          <p:spTgt spid="5">
                                            <p:txEl>
                                              <p:pRg st="9" end="9"/>
                                            </p:tx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Effect transition="in" filter="wipe(up)">
                                      <p:cBhvr>
                                        <p:cTn id="62" dur="500"/>
                                        <p:tgtEl>
                                          <p:spTgt spid="5">
                                            <p:txEl>
                                              <p:pRg st="10" end="10"/>
                                            </p:txEl>
                                          </p:spTgt>
                                        </p:tgtEl>
                                      </p:cBhvr>
                                    </p:animEffect>
                                  </p:childTnLst>
                                </p:cTn>
                              </p:par>
                            </p:childTnLst>
                          </p:cTn>
                        </p:par>
                      </p:childTnLst>
                    </p:cTn>
                  </p:par>
                  <p:par>
                    <p:cTn id="63" fill="hold" nodeType="clickPar">
                      <p:stCondLst>
                        <p:cond delay="indefinite"/>
                        <p:cond evt="onBegin" delay="0">
                          <p:tn val="62"/>
                        </p:cond>
                      </p:stCondLst>
                      <p:childTnLst>
                        <p:par>
                          <p:cTn id="64" fill="hold" nodeType="after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animEffect transition="in" filter="wipe(up)">
                                      <p:cBhvr>
                                        <p:cTn id="67" dur="500"/>
                                        <p:tgtEl>
                                          <p:spTgt spid="5">
                                            <p:txEl>
                                              <p:pRg st="11" end="11"/>
                                            </p:txEl>
                                          </p:spTgt>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5">
                                            <p:txEl>
                                              <p:pRg st="12" end="12"/>
                                            </p:txEl>
                                          </p:spTgt>
                                        </p:tgtEl>
                                        <p:attrNameLst>
                                          <p:attrName>style.visibility</p:attrName>
                                        </p:attrNameLst>
                                      </p:cBhvr>
                                      <p:to>
                                        <p:strVal val="visible"/>
                                      </p:to>
                                    </p:set>
                                    <p:animEffect transition="in" filter="wipe(up)">
                                      <p:cBhvr>
                                        <p:cTn id="70" dur="500"/>
                                        <p:tgtEl>
                                          <p:spTgt spid="5">
                                            <p:txEl>
                                              <p:pRg st="12" end="12"/>
                                            </p:txEl>
                                          </p:spTgt>
                                        </p:tgtEl>
                                      </p:cBhvr>
                                    </p:animEffect>
                                  </p:childTnLst>
                                </p:cTn>
                              </p:par>
                            </p:childTnLst>
                          </p:cTn>
                        </p:par>
                      </p:childTnLst>
                    </p:cTn>
                  </p:par>
                  <p:par>
                    <p:cTn id="71" fill="hold" nodeType="clickPar">
                      <p:stCondLst>
                        <p:cond delay="indefinite"/>
                        <p:cond evt="onBegin" delay="0">
                          <p:tn val="70"/>
                        </p:cond>
                      </p:stCondLst>
                      <p:childTnLst>
                        <p:par>
                          <p:cTn id="72" fill="hold" nodeType="afterGroup">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
                                            <p:txEl>
                                              <p:pRg st="13" end="13"/>
                                            </p:txEl>
                                          </p:spTgt>
                                        </p:tgtEl>
                                        <p:attrNameLst>
                                          <p:attrName>style.visibility</p:attrName>
                                        </p:attrNameLst>
                                      </p:cBhvr>
                                      <p:to>
                                        <p:strVal val="visible"/>
                                      </p:to>
                                    </p:set>
                                    <p:animEffect transition="in" filter="wipe(up)">
                                      <p:cBhvr>
                                        <p:cTn id="75" dur="500"/>
                                        <p:tgtEl>
                                          <p:spTgt spid="5">
                                            <p:txEl>
                                              <p:pRg st="13" end="13"/>
                                            </p:txEl>
                                          </p:spTgt>
                                        </p:tgtEl>
                                      </p:cBhvr>
                                    </p:animEffect>
                                  </p:childTnLst>
                                </p:cTn>
                              </p:par>
                            </p:childTnLst>
                          </p:cTn>
                        </p:par>
                      </p:childTnLst>
                    </p:cTn>
                  </p:par>
                  <p:par>
                    <p:cTn id="76" fill="hold" nodeType="clickPar">
                      <p:stCondLst>
                        <p:cond delay="indefinite"/>
                        <p:cond evt="onBegin" delay="0">
                          <p:tn val="75"/>
                        </p:cond>
                      </p:stCondLst>
                      <p:childTnLst>
                        <p:par>
                          <p:cTn id="77" fill="hold" nodeType="afterGroup">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
                                            <p:txEl>
                                              <p:pRg st="14" end="14"/>
                                            </p:txEl>
                                          </p:spTgt>
                                        </p:tgtEl>
                                        <p:attrNameLst>
                                          <p:attrName>style.visibility</p:attrName>
                                        </p:attrNameLst>
                                      </p:cBhvr>
                                      <p:to>
                                        <p:strVal val="visible"/>
                                      </p:to>
                                    </p:set>
                                    <p:animEffect transition="in" filter="wipe(up)">
                                      <p:cBhvr>
                                        <p:cTn id="80" dur="500"/>
                                        <p:tgtEl>
                                          <p:spTgt spid="5">
                                            <p:txEl>
                                              <p:pRg st="14" end="14"/>
                                            </p:txEl>
                                          </p:spTgt>
                                        </p:tgtEl>
                                      </p:cBhvr>
                                    </p:animEffect>
                                  </p:childTnLst>
                                </p:cTn>
                              </p:par>
                            </p:childTnLst>
                          </p:cTn>
                        </p:par>
                      </p:childTnLst>
                    </p:cTn>
                  </p:par>
                  <p:par>
                    <p:cTn id="81" fill="hold" nodeType="clickPar">
                      <p:stCondLst>
                        <p:cond delay="indefinite"/>
                        <p:cond evt="onBegin" delay="0">
                          <p:tn val="80"/>
                        </p:cond>
                      </p:stCondLst>
                      <p:childTnLst>
                        <p:par>
                          <p:cTn id="82" fill="hold" nodeType="afterGroup">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5">
                                            <p:txEl>
                                              <p:pRg st="15" end="15"/>
                                            </p:txEl>
                                          </p:spTgt>
                                        </p:tgtEl>
                                        <p:attrNameLst>
                                          <p:attrName>style.visibility</p:attrName>
                                        </p:attrNameLst>
                                      </p:cBhvr>
                                      <p:to>
                                        <p:strVal val="visible"/>
                                      </p:to>
                                    </p:set>
                                    <p:animEffect transition="in" filter="wipe(up)">
                                      <p:cBhvr>
                                        <p:cTn id="85"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1" uiExpand="1" build="p"/>
    </p:bldLst>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a:extLst>
              <a:ext uri="{FF2B5EF4-FFF2-40B4-BE49-F238E27FC236}">
                <a16:creationId xmlns:a16="http://schemas.microsoft.com/office/drawing/2014/main" id="{1EADE659-C5FB-47D2-A40A-5C3B896D5AAC}"/>
              </a:ext>
            </a:extLst>
          </p:cNvPr>
          <p:cNvSpPr txBox="1"/>
          <p:nvPr/>
        </p:nvSpPr>
        <p:spPr>
          <a:xfrm>
            <a:off x="7730503" y="905401"/>
            <a:ext cx="3969998" cy="861774"/>
          </a:xfrm>
          <a:prstGeom prst="rect">
            <a:avLst/>
          </a:prstGeom>
          <a:noFill/>
        </p:spPr>
        <p:txBody>
          <a:bodyPr wrap="none" rtlCol="0">
            <a:spAutoFit/>
          </a:bodyPr>
          <a:lstStyle/>
          <a:p>
            <a:pPr algn="ctr"/>
            <a:r>
              <a:rPr lang="en-US" sz="5000" b="1" spc="300">
                <a:solidFill>
                  <a:schemeClr val="accent3">
                    <a:lumMod val="75000"/>
                  </a:schemeClr>
                </a:solidFill>
                <a:latin typeface="Minion Pro" panose="02040503050306020203" pitchFamily="18" charset="0"/>
              </a:rPr>
              <a:t>Introduction</a:t>
            </a:r>
            <a:endParaRPr lang="en-ID" sz="5000" b="1" spc="300">
              <a:solidFill>
                <a:schemeClr val="accent3">
                  <a:lumMod val="75000"/>
                </a:schemeClr>
              </a:solidFill>
              <a:latin typeface="Minion Pro" panose="02040503050306020203" pitchFamily="18" charset="0"/>
            </a:endParaRPr>
          </a:p>
        </p:txBody>
      </p:sp>
      <p:sp>
        <p:nvSpPr>
          <p:cNvPr id="5" name="TextBox 4">
            <a:extLst>
              <a:ext uri="{FF2B5EF4-FFF2-40B4-BE49-F238E27FC236}">
                <a16:creationId xmlns:a16="http://schemas.microsoft.com/office/drawing/2014/main" id="{518D0A99-D62B-402B-A2C9-88F3E4D9A13B}"/>
              </a:ext>
            </a:extLst>
          </p:cNvPr>
          <p:cNvSpPr txBox="1"/>
          <p:nvPr/>
        </p:nvSpPr>
        <p:spPr>
          <a:xfrm>
            <a:off x="609600" y="2397427"/>
            <a:ext cx="17068636" cy="6082563"/>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sz="2400">
                <a:latin typeface="Lato" panose="020f0502020204030203" pitchFamily="34" charset="0"/>
              </a:rPr>
              <a:t>●	</a:t>
            </a:r>
            <a:r>
              <a:rPr lang="en-US" sz="2400" b="1">
                <a:solidFill>
                  <a:schemeClr val="accent3">
                    <a:lumMod val="75000"/>
                  </a:schemeClr>
                </a:solidFill>
                <a:latin typeface="Lato" panose="020f0502020204030203" pitchFamily="34" charset="0"/>
              </a:rPr>
              <a:t>Technology transfer </a:t>
            </a:r>
            <a:r>
              <a:rPr lang="en-US" sz="2400">
                <a:latin typeface="Lato" panose="020f0502020204030203" pitchFamily="34" charset="0"/>
              </a:rPr>
              <a:t>is the dissemination of knowledge and intellectual property from the creators to the users of</a:t>
            </a:r>
            <a:br>
              <a:rPr lang="en-US" sz="2400">
                <a:latin typeface="Lato" panose="020f0502020204030203" pitchFamily="34" charset="0"/>
              </a:rPr>
            </a:br>
            <a:r>
              <a:rPr lang="en-US" sz="2400">
                <a:latin typeface="Lato" panose="020f0502020204030203" pitchFamily="34" charset="0"/>
              </a:rPr>
              <a:t>       technology, with the aim of creating and diffusing new technologies that can solve global challenges and improve the</a:t>
            </a:r>
            <a:br>
              <a:rPr lang="en-US" sz="2400">
                <a:latin typeface="Lato" panose="020f0502020204030203" pitchFamily="34" charset="0"/>
              </a:rPr>
            </a:br>
            <a:r>
              <a:rPr lang="en-US" sz="2400">
                <a:latin typeface="Lato" panose="020f0502020204030203" pitchFamily="34" charset="0"/>
              </a:rPr>
              <a:t>       quality of life of people.</a:t>
            </a:r>
          </a:p>
          <a:p>
            <a:pPr algn="just">
              <a:lnSpc>
                <a:spcPct val="150000"/>
              </a:lnSpc>
              <a:spcBef>
                <a:spcPts val="1200"/>
              </a:spcBef>
              <a:buClr>
                <a:srgbClr val="27AB9E"/>
              </a:buClr>
              <a:buSzPct val="150000"/>
            </a:pPr>
            <a:endParaRPr lang="en-US" sz="2400">
              <a:latin typeface="Lato" panose="020f0502020204030203" pitchFamily="34" charset="0"/>
            </a:endParaRPr>
          </a:p>
          <a:p>
            <a:pPr algn="just">
              <a:lnSpc>
                <a:spcPct val="150000"/>
              </a:lnSpc>
              <a:spcBef>
                <a:spcPts val="1200"/>
              </a:spcBef>
              <a:buClr>
                <a:srgbClr val="27AB9E"/>
              </a:buClr>
              <a:buSzPct val="150000"/>
            </a:pPr>
            <a:r>
              <a:rPr lang="en-US" sz="2400">
                <a:latin typeface="Lato" panose="020f0502020204030203" pitchFamily="34" charset="0"/>
              </a:rPr>
              <a:t>●	</a:t>
            </a:r>
            <a:r>
              <a:rPr lang="en-US" sz="2400" b="1">
                <a:solidFill>
                  <a:schemeClr val="accent3">
                    <a:lumMod val="75000"/>
                  </a:schemeClr>
                </a:solidFill>
                <a:latin typeface="Lato" panose="020f0502020204030203" pitchFamily="34" charset="0"/>
              </a:rPr>
              <a:t>Technology transfer </a:t>
            </a:r>
            <a:r>
              <a:rPr lang="en-US" sz="2400">
                <a:latin typeface="Lato" panose="020f0502020204030203" pitchFamily="34" charset="0"/>
              </a:rPr>
              <a:t>is a key driver of economic and social development, as it enables the creation of new industries,</a:t>
            </a:r>
            <a:br>
              <a:rPr lang="en-US" sz="2400">
                <a:latin typeface="Lato" panose="020f0502020204030203" pitchFamily="34" charset="0"/>
              </a:rPr>
            </a:br>
            <a:r>
              <a:rPr lang="en-US" sz="2400">
                <a:latin typeface="Lato" panose="020f0502020204030203" pitchFamily="34" charset="0"/>
              </a:rPr>
              <a:t>       markets, jobs and revenues, as well as the enhancement of existing ones.</a:t>
            </a:r>
          </a:p>
          <a:p>
            <a:pPr algn="just">
              <a:lnSpc>
                <a:spcPct val="150000"/>
              </a:lnSpc>
              <a:spcBef>
                <a:spcPts val="1200"/>
              </a:spcBef>
              <a:buClr>
                <a:srgbClr val="27AB9E"/>
              </a:buClr>
              <a:buSzPct val="150000"/>
            </a:pPr>
            <a:endParaRPr lang="en-US" sz="2400">
              <a:latin typeface="Lato" panose="020f0502020204030203" pitchFamily="34" charset="0"/>
            </a:endParaRPr>
          </a:p>
          <a:p>
            <a:pPr algn="just">
              <a:lnSpc>
                <a:spcPct val="150000"/>
              </a:lnSpc>
              <a:spcBef>
                <a:spcPts val="1200"/>
              </a:spcBef>
              <a:buClr>
                <a:srgbClr val="27AB9E"/>
              </a:buClr>
              <a:buSzPct val="150000"/>
            </a:pPr>
            <a:r>
              <a:rPr lang="en-US" sz="2400">
                <a:latin typeface="Lato" panose="020f0502020204030203" pitchFamily="34" charset="0"/>
              </a:rPr>
              <a:t>●	</a:t>
            </a:r>
            <a:r>
              <a:rPr lang="en-US" sz="2400" b="1">
                <a:solidFill>
                  <a:schemeClr val="accent3">
                    <a:lumMod val="75000"/>
                  </a:schemeClr>
                </a:solidFill>
                <a:latin typeface="Lato" panose="020f0502020204030203" pitchFamily="34" charset="0"/>
              </a:rPr>
              <a:t>Technology transfer </a:t>
            </a:r>
            <a:r>
              <a:rPr lang="en-US" sz="2400">
                <a:latin typeface="Lato" panose="020f0502020204030203" pitchFamily="34" charset="0"/>
              </a:rPr>
              <a:t>also contributes to the advancement of science and innovation, as it fosters a culture of collaboration</a:t>
            </a:r>
            <a:br>
              <a:rPr lang="en-US" sz="2400">
                <a:latin typeface="Lato" panose="020f0502020204030203" pitchFamily="34" charset="0"/>
              </a:rPr>
            </a:br>
            <a:r>
              <a:rPr lang="en-US" sz="2400">
                <a:latin typeface="Lato" panose="020f0502020204030203" pitchFamily="34" charset="0"/>
              </a:rPr>
              <a:t>       and learning among the stakeholders of the innovation ecosystem, such as researchers, innovators, entrepreneurs </a:t>
            </a:r>
            <a:br>
              <a:rPr lang="en-US" sz="2400">
                <a:latin typeface="Lato" panose="020f0502020204030203" pitchFamily="34" charset="0"/>
              </a:rPr>
            </a:br>
            <a:r>
              <a:rPr lang="en-US" sz="2400">
                <a:latin typeface="Lato" panose="020f0502020204030203" pitchFamily="34" charset="0"/>
              </a:rPr>
              <a:t>       and investors.</a:t>
            </a:r>
          </a:p>
        </p:txBody>
      </p:sp>
      <p:pic>
        <p:nvPicPr>
          <p:cNvPr id="10" name="عنصر نائب للصورة 9">
            <a:extLst>
              <a:ext uri="{FF2B5EF4-FFF2-40B4-BE49-F238E27FC236}">
                <a16:creationId xmlns:a16="http://schemas.microsoft.com/office/drawing/2014/main" id="{F2B30459-1812-40E0-BF6A-4BAFB800EDA8}"/>
              </a:ext>
            </a:extLst>
          </p:cNvPr>
          <p:cNvPicPr>
            <a:picLocks noGrp="1" noChangeAspect="1"/>
          </p:cNvPicPr>
          <p:nvPr>
            <p:ph type="pic" sz="quarter" idx="11"/>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12436" b="12436"/>
          <a:stretch>
            <a:fillRect/>
          </a:stretch>
        </p:blipFill>
        <p:spPr>
          <a:xfrm>
            <a:off x="6583337" y="933717"/>
            <a:ext cx="1147166" cy="861774"/>
          </a:xfrm>
        </p:spPr>
      </p:pic>
    </p:spTree>
    <p:extLst>
      <p:ext uri="{BB962C8B-B14F-4D97-AF65-F5344CB8AC3E}">
        <p14:creationId xmlns:p14="http://schemas.microsoft.com/office/powerpoint/2010/main" val="3292466676"/>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cond evt="onBegin" delay="0">
                          <p:tn val="14"/>
                        </p:cond>
                      </p:stCondLst>
                      <p:childTnLst>
                        <p:par>
                          <p:cTn id="16" fill="hold" nodeType="after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up)">
                                      <p:cBhvr>
                                        <p:cTn id="19" dur="500"/>
                                        <p:tgtEl>
                                          <p:spTgt spid="5">
                                            <p:txEl>
                                              <p:pRg st="0" end="0"/>
                                            </p:txEl>
                                          </p:spTgt>
                                        </p:tgtEl>
                                      </p:cBhvr>
                                    </p:animEffect>
                                  </p:childTnLst>
                                </p:cTn>
                              </p:par>
                            </p:childTnLst>
                          </p:cTn>
                        </p:par>
                      </p:childTnLst>
                    </p:cTn>
                  </p:par>
                  <p:par>
                    <p:cTn id="20" fill="hold" nodeType="clickPar">
                      <p:stCondLst>
                        <p:cond delay="indefinite"/>
                        <p:cond evt="onBegin" delay="0">
                          <p:tn val="19"/>
                        </p:cond>
                      </p:stCondLst>
                      <p:childTnLst>
                        <p:par>
                          <p:cTn id="21" fill="hold" nodeType="after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up)">
                                      <p:cBhvr>
                                        <p:cTn id="24" dur="500"/>
                                        <p:tgtEl>
                                          <p:spTgt spid="5">
                                            <p:txEl>
                                              <p:pRg st="2" end="2"/>
                                            </p:txEl>
                                          </p:spTgt>
                                        </p:tgtEl>
                                      </p:cBhvr>
                                    </p:animEffect>
                                  </p:childTnLst>
                                </p:cTn>
                              </p:par>
                            </p:childTnLst>
                          </p:cTn>
                        </p:par>
                      </p:childTnLst>
                    </p:cTn>
                  </p:par>
                  <p:par>
                    <p:cTn id="25" fill="hold" nodeType="clickPar">
                      <p:stCondLst>
                        <p:cond delay="indefinite"/>
                        <p:cond evt="onBegin" delay="0">
                          <p:tn val="24"/>
                        </p:cond>
                      </p:stCondLst>
                      <p:childTnLst>
                        <p:par>
                          <p:cTn id="26" fill="hold" nodeType="after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wipe(up)">
                                      <p:cBhvr>
                                        <p:cTn id="2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1" uiExpand="1" build="p"/>
    </p:bldLst>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 name="TextBox 23">
            <a:extLst>
              <a:ext uri="{FF2B5EF4-FFF2-40B4-BE49-F238E27FC236}">
                <a16:creationId xmlns:a16="http://schemas.microsoft.com/office/drawing/2014/main" id="{21FA49E2-2B8B-4334-B0DD-2C216EDACCEC}"/>
              </a:ext>
            </a:extLst>
          </p:cNvPr>
          <p:cNvSpPr txBox="1"/>
          <p:nvPr/>
        </p:nvSpPr>
        <p:spPr>
          <a:xfrm>
            <a:off x="1490729" y="2231866"/>
            <a:ext cx="3302122" cy="1631216"/>
          </a:xfrm>
          <a:prstGeom prst="rect">
            <a:avLst/>
          </a:prstGeom>
          <a:noFill/>
        </p:spPr>
        <p:txBody>
          <a:bodyPr wrap="none" rtlCol="0">
            <a:spAutoFit/>
          </a:bodyPr>
          <a:lstStyle/>
          <a:p>
            <a:r>
              <a:rPr lang="en-US" sz="5000" b="1" u="heavy" spc="300">
                <a:uFill>
                  <a:solidFill>
                    <a:srgbClr val="C00000"/>
                  </a:solidFill>
                </a:uFill>
                <a:latin typeface="Minion Pro" panose="02040503050306020203" pitchFamily="18" charset="0"/>
              </a:rPr>
              <a:t>Problem</a:t>
            </a:r>
          </a:p>
          <a:p>
            <a:r>
              <a:rPr lang="en-US" sz="5000" b="1" u="heavy" spc="300">
                <a:uFill>
                  <a:solidFill>
                    <a:srgbClr val="C00000"/>
                  </a:solidFill>
                </a:uFill>
                <a:latin typeface="Minion Pro" panose="02040503050306020203" pitchFamily="18" charset="0"/>
              </a:rPr>
              <a:t>Statement</a:t>
            </a:r>
            <a:endParaRPr lang="en-ID" sz="5000" b="1" u="heavy" spc="300">
              <a:uFill>
                <a:solidFill>
                  <a:srgbClr val="C00000"/>
                </a:solidFill>
              </a:uFill>
              <a:latin typeface="Minion Pro" panose="02040503050306020203" pitchFamily="18" charset="0"/>
            </a:endParaRPr>
          </a:p>
        </p:txBody>
      </p:sp>
      <p:sp>
        <p:nvSpPr>
          <p:cNvPr id="26" name="TextBox 25">
            <a:extLst>
              <a:ext uri="{FF2B5EF4-FFF2-40B4-BE49-F238E27FC236}">
                <a16:creationId xmlns:a16="http://schemas.microsoft.com/office/drawing/2014/main" id="{31BA376A-922A-41F4-9291-5A4230666426}"/>
              </a:ext>
            </a:extLst>
          </p:cNvPr>
          <p:cNvSpPr txBox="1"/>
          <p:nvPr/>
        </p:nvSpPr>
        <p:spPr>
          <a:xfrm>
            <a:off x="1490729" y="4004727"/>
            <a:ext cx="4053728" cy="1138773"/>
          </a:xfrm>
          <a:prstGeom prst="rect">
            <a:avLst/>
          </a:prstGeom>
          <a:noFill/>
        </p:spPr>
        <p:txBody>
          <a:bodyPr wrap="square" lIns="0" tIns="0" rIns="91440" bIns="0" rtlCol="0">
            <a:spAutoFit/>
          </a:bodyPr>
          <a:lstStyle/>
          <a:p>
            <a:pPr>
              <a:spcBef>
                <a:spcPts val="1200"/>
              </a:spcBef>
              <a:buClr>
                <a:srgbClr val="27AB9E"/>
              </a:buClr>
              <a:buSzPct val="150000"/>
            </a:pPr>
            <a:r>
              <a:rPr lang="en-US" b="1">
                <a:latin typeface="Lato" panose="020f0502020204030203" pitchFamily="34" charset="0"/>
              </a:rPr>
              <a:t>However,</a:t>
            </a:r>
          </a:p>
          <a:p>
            <a:pPr>
              <a:spcBef>
                <a:spcPts val="1200"/>
              </a:spcBef>
              <a:buClr>
                <a:srgbClr val="27AB9E"/>
              </a:buClr>
              <a:buSzPct val="150000"/>
            </a:pPr>
            <a:r>
              <a:rPr lang="en-US" b="1">
                <a:latin typeface="Lato" panose="020f0502020204030203" pitchFamily="34" charset="0"/>
              </a:rPr>
              <a:t>technology transfer is often</a:t>
            </a:r>
          </a:p>
          <a:p>
            <a:pPr>
              <a:spcBef>
                <a:spcPts val="1200"/>
              </a:spcBef>
              <a:buClr>
                <a:srgbClr val="27AB9E"/>
              </a:buClr>
              <a:buSzPct val="150000"/>
            </a:pPr>
            <a:r>
              <a:rPr lang="en-US" b="1">
                <a:latin typeface="Lato" panose="020f0502020204030203" pitchFamily="34" charset="0"/>
              </a:rPr>
              <a:t>hindered by various barriers, such as:</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27" name="TextBox 26">
            <a:extLst>
              <a:ext uri="{FF2B5EF4-FFF2-40B4-BE49-F238E27FC236}">
                <a16:creationId xmlns:a16="http://schemas.microsoft.com/office/drawing/2014/main" id="{6460F438-004A-44C5-804B-B4EB13D3203C}"/>
              </a:ext>
            </a:extLst>
          </p:cNvPr>
          <p:cNvSpPr txBox="1"/>
          <p:nvPr/>
        </p:nvSpPr>
        <p:spPr>
          <a:xfrm>
            <a:off x="12331308" y="5109271"/>
            <a:ext cx="4734560" cy="2638351"/>
          </a:xfrm>
          <a:prstGeom prst="rect">
            <a:avLst/>
          </a:prstGeom>
          <a:noFill/>
        </p:spPr>
        <p:txBody>
          <a:bodyPr wrap="square" lIns="0" tIns="0" rIns="91440" bIns="0" rtlCol="0">
            <a:spAutoFit/>
          </a:bodyPr>
          <a:lstStyle/>
          <a:p>
            <a:pPr algn="just">
              <a:lnSpc>
                <a:spcPct val="150000"/>
              </a:lnSpc>
              <a:spcBef>
                <a:spcPts val="1200"/>
              </a:spcBef>
              <a:buClr>
                <a:srgbClr val="27AB9E"/>
              </a:buClr>
              <a:buSzPct val="150000"/>
            </a:pPr>
            <a:r>
              <a:rPr lang="en-US" b="1">
                <a:latin typeface="Lato" panose="020f0502020204030203" pitchFamily="34" charset="0"/>
              </a:rPr>
              <a:t>Many researchers and innovators are not</a:t>
            </a:r>
            <a:endParaRPr lang="ar-SA" b="1">
              <a:latin typeface="Lato" panose="020f0502020204030203" pitchFamily="34" charset="0"/>
            </a:endParaRPr>
          </a:p>
          <a:p>
            <a:pPr algn="just">
              <a:lnSpc>
                <a:spcPct val="150000"/>
              </a:lnSpc>
              <a:spcBef>
                <a:spcPts val="1200"/>
              </a:spcBef>
              <a:buClr>
                <a:srgbClr val="27AB9E"/>
              </a:buClr>
              <a:buSzPct val="150000"/>
            </a:pPr>
            <a:r>
              <a:rPr lang="en-US" b="1">
                <a:latin typeface="Lato" panose="020f0502020204030203" pitchFamily="34" charset="0"/>
              </a:rPr>
              <a:t>aware of the potential and value of their</a:t>
            </a:r>
            <a:endParaRPr lang="ar-SA" b="1">
              <a:latin typeface="Lato" panose="020f0502020204030203" pitchFamily="34" charset="0"/>
            </a:endParaRPr>
          </a:p>
          <a:p>
            <a:pPr algn="just">
              <a:lnSpc>
                <a:spcPct val="150000"/>
              </a:lnSpc>
              <a:spcBef>
                <a:spcPts val="1200"/>
              </a:spcBef>
              <a:buClr>
                <a:srgbClr val="27AB9E"/>
              </a:buClr>
              <a:buSzPct val="150000"/>
            </a:pPr>
            <a:r>
              <a:rPr lang="en-US" b="1">
                <a:latin typeface="Lato" panose="020f0502020204030203" pitchFamily="34" charset="0"/>
              </a:rPr>
              <a:t>technologies and patents, or the</a:t>
            </a:r>
            <a:endParaRPr lang="ar-SA" b="1">
              <a:latin typeface="Lato" panose="020f0502020204030203" pitchFamily="34" charset="0"/>
            </a:endParaRPr>
          </a:p>
          <a:p>
            <a:pPr algn="just">
              <a:lnSpc>
                <a:spcPct val="150000"/>
              </a:lnSpc>
              <a:spcBef>
                <a:spcPts val="1200"/>
              </a:spcBef>
              <a:buClr>
                <a:srgbClr val="27AB9E"/>
              </a:buClr>
              <a:buSzPct val="150000"/>
            </a:pPr>
            <a:r>
              <a:rPr lang="en-US" b="1">
                <a:latin typeface="Lato" panose="020f0502020204030203" pitchFamily="34" charset="0"/>
              </a:rPr>
              <a:t>opportunities and resources available for</a:t>
            </a:r>
            <a:endParaRPr lang="ar-SA" b="1">
              <a:latin typeface="Lato" panose="020f0502020204030203" pitchFamily="34" charset="0"/>
            </a:endParaRPr>
          </a:p>
          <a:p>
            <a:pPr algn="just">
              <a:lnSpc>
                <a:spcPct val="150000"/>
              </a:lnSpc>
              <a:spcBef>
                <a:spcPts val="1200"/>
              </a:spcBef>
              <a:buClr>
                <a:srgbClr val="27AB9E"/>
              </a:buClr>
              <a:buSzPct val="150000"/>
            </a:pPr>
            <a:r>
              <a:rPr lang="en-US" b="1">
                <a:latin typeface="Lato" panose="020f0502020204030203" pitchFamily="34" charset="0"/>
              </a:rPr>
              <a:t>technology transfer.</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31" name="TextBox 30">
            <a:extLst>
              <a:ext uri="{FF2B5EF4-FFF2-40B4-BE49-F238E27FC236}">
                <a16:creationId xmlns:a16="http://schemas.microsoft.com/office/drawing/2014/main" id="{C78B346E-A402-4900-AAFF-FDC92CE84B7E}"/>
              </a:ext>
            </a:extLst>
          </p:cNvPr>
          <p:cNvSpPr txBox="1"/>
          <p:nvPr/>
        </p:nvSpPr>
        <p:spPr>
          <a:xfrm>
            <a:off x="12331308" y="4411373"/>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awareness:</a:t>
            </a:r>
          </a:p>
        </p:txBody>
      </p:sp>
      <p:pic>
        <p:nvPicPr>
          <p:cNvPr id="4" name="عنصر نائب للصورة 3">
            <a:extLst>
              <a:ext uri="{FF2B5EF4-FFF2-40B4-BE49-F238E27FC236}">
                <a16:creationId xmlns:a16="http://schemas.microsoft.com/office/drawing/2014/main" id="{1B5A35CD-CC95-41A6-B00F-D23FE3E425E7}"/>
              </a:ext>
            </a:extLst>
          </p:cNvPr>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642" r="9642"/>
          <a:stretch>
            <a:fillRect/>
          </a:stretch>
        </p:blipFill>
        <p:spPr/>
      </p:pic>
      <p:sp>
        <p:nvSpPr>
          <p:cNvPr id="16" name="TextBox 26">
            <a:extLst>
              <a:ext uri="{FF2B5EF4-FFF2-40B4-BE49-F238E27FC236}">
                <a16:creationId xmlns:a16="http://schemas.microsoft.com/office/drawing/2014/main" id="{FF42E9C8-B7F4-4BC7-925B-5D06573059CB}"/>
              </a:ext>
            </a:extLst>
          </p:cNvPr>
          <p:cNvSpPr txBox="1"/>
          <p:nvPr/>
        </p:nvSpPr>
        <p:spPr>
          <a:xfrm>
            <a:off x="12331308" y="15281810"/>
            <a:ext cx="4734560" cy="2022798"/>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b="1">
                <a:latin typeface="Lato" panose="020f0502020204030203" pitchFamily="34" charset="0"/>
              </a:rPr>
              <a:t>Many entrepreneurs and investors are not able to access the technologies and patents that match their interests, needs, or goals, or to contact the owners of the technologies and patents.</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17" name="TextBox 30">
            <a:extLst>
              <a:ext uri="{FF2B5EF4-FFF2-40B4-BE49-F238E27FC236}">
                <a16:creationId xmlns:a16="http://schemas.microsoft.com/office/drawing/2014/main" id="{3A997465-33FC-46A6-A1E7-0E3D155771E6}"/>
              </a:ext>
            </a:extLst>
          </p:cNvPr>
          <p:cNvSpPr txBox="1"/>
          <p:nvPr/>
        </p:nvSpPr>
        <p:spPr>
          <a:xfrm>
            <a:off x="12331308" y="14583911"/>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access:</a:t>
            </a:r>
          </a:p>
        </p:txBody>
      </p:sp>
      <p:pic>
        <p:nvPicPr>
          <p:cNvPr id="18" name="عنصر نائب للصورة 3">
            <a:extLst>
              <a:ext uri="{FF2B5EF4-FFF2-40B4-BE49-F238E27FC236}">
                <a16:creationId xmlns:a16="http://schemas.microsoft.com/office/drawing/2014/main" id="{9AA4CEE8-955D-4053-9688-6203E8B3140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8471" r="28471"/>
          <a:stretch>
            <a:fillRect/>
          </a:stretch>
        </p:blipFill>
        <p:spPr>
          <a:xfrm>
            <a:off x="6776720" y="11650819"/>
            <a:ext cx="4734560" cy="7330440"/>
          </a:xfrm>
          <a:prstGeom prst="rect">
            <a:avLst/>
          </a:prstGeom>
          <a:ln>
            <a:noFill/>
          </a:ln>
        </p:spPr>
      </p:pic>
      <p:sp>
        <p:nvSpPr>
          <p:cNvPr id="10" name="Rectangle 53">
            <a:extLst>
              <a:ext uri="{FF2B5EF4-FFF2-40B4-BE49-F238E27FC236}">
                <a16:creationId xmlns:a16="http://schemas.microsoft.com/office/drawing/2014/main" id="{51DFBAE6-F39D-4193-9C53-59C0E417637D}"/>
              </a:ext>
            </a:extLst>
          </p:cNvPr>
          <p:cNvSpPr/>
          <p:nvPr/>
        </p:nvSpPr>
        <p:spPr>
          <a:xfrm>
            <a:off x="0" y="1478280"/>
            <a:ext cx="629920" cy="7330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820976380"/>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left)">
                                      <p:cBhvr>
                                        <p:cTn id="7" dur="500"/>
                                        <p:tgtEl>
                                          <p:spTgt spid="24">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animEffect transition="in" filter="wipe(left)">
                                      <p:cBhvr>
                                        <p:cTn id="11" dur="500"/>
                                        <p:tgtEl>
                                          <p:spTgt spid="24">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animEffect transition="in" filter="wipe(left)">
                                      <p:cBhvr>
                                        <p:cTn id="15" dur="250"/>
                                        <p:tgtEl>
                                          <p:spTgt spid="26">
                                            <p:txEl>
                                              <p:pRg st="0" end="0"/>
                                            </p:txEl>
                                          </p:spTgt>
                                        </p:tgtEl>
                                      </p:cBhvr>
                                    </p:animEffect>
                                  </p:childTnLst>
                                </p:cTn>
                              </p:par>
                            </p:childTnLst>
                          </p:cTn>
                        </p:par>
                        <p:par>
                          <p:cTn id="16" fill="hold" nodeType="afterGroup">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animEffect transition="in" filter="wipe(left)">
                                      <p:cBhvr>
                                        <p:cTn id="19" dur="250"/>
                                        <p:tgtEl>
                                          <p:spTgt spid="26">
                                            <p:txEl>
                                              <p:pRg st="1" end="1"/>
                                            </p:txEl>
                                          </p:spTgt>
                                        </p:tgtEl>
                                      </p:cBhvr>
                                    </p:animEffect>
                                  </p:childTnLst>
                                </p:cTn>
                              </p:par>
                            </p:childTnLst>
                          </p:cTn>
                        </p:par>
                        <p:par>
                          <p:cTn id="20" fill="hold" nodeType="afterGroup">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wipe(left)">
                                      <p:cBhvr>
                                        <p:cTn id="23" dur="250"/>
                                        <p:tgtEl>
                                          <p:spTgt spid="26">
                                            <p:txEl>
                                              <p:pRg st="2" end="2"/>
                                            </p:txEl>
                                          </p:spTgt>
                                        </p:tgtEl>
                                      </p:cBhvr>
                                    </p:animEffect>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26" grpId="1" uiExpand="1" build="p"/>
      <p:bldP spid="27" grpId="2"/>
      <p:bldP spid="31" grpId="3"/>
    </p:bldLst>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TextBox 26">
            <a:extLst>
              <a:ext uri="{FF2B5EF4-FFF2-40B4-BE49-F238E27FC236}">
                <a16:creationId xmlns:a16="http://schemas.microsoft.com/office/drawing/2014/main" id="{C847BA48-CDF4-41FD-9F75-E07413042EB0}"/>
              </a:ext>
            </a:extLst>
          </p:cNvPr>
          <p:cNvSpPr txBox="1"/>
          <p:nvPr/>
        </p:nvSpPr>
        <p:spPr>
          <a:xfrm>
            <a:off x="12331308" y="5109271"/>
            <a:ext cx="4734560" cy="2022798"/>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b="1">
                <a:latin typeface="Lato" panose="020f0502020204030203" pitchFamily="34" charset="0"/>
              </a:rPr>
              <a:t>Many entrepreneurs and investors are not able to access the technologies and patents that match their interests, needs, or goals, or to contact the owners of the technologies and patents.</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8" name="TextBox 30">
            <a:extLst>
              <a:ext uri="{FF2B5EF4-FFF2-40B4-BE49-F238E27FC236}">
                <a16:creationId xmlns:a16="http://schemas.microsoft.com/office/drawing/2014/main" id="{54DF8123-C093-408E-9ABC-ADD0B86FEAC2}"/>
              </a:ext>
            </a:extLst>
          </p:cNvPr>
          <p:cNvSpPr txBox="1"/>
          <p:nvPr/>
        </p:nvSpPr>
        <p:spPr>
          <a:xfrm>
            <a:off x="12331308" y="4411373"/>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access:</a:t>
            </a:r>
          </a:p>
        </p:txBody>
      </p:sp>
      <p:pic>
        <p:nvPicPr>
          <p:cNvPr id="9" name="عنصر نائب للصورة 3">
            <a:extLst>
              <a:ext uri="{FF2B5EF4-FFF2-40B4-BE49-F238E27FC236}">
                <a16:creationId xmlns:a16="http://schemas.microsoft.com/office/drawing/2014/main" id="{EFB4154C-7742-41E9-8057-72C9556B447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8471" r="28471"/>
          <a:stretch>
            <a:fillRect/>
          </a:stretch>
        </p:blipFill>
        <p:spPr>
          <a:xfrm>
            <a:off x="6776720" y="1478280"/>
            <a:ext cx="4734560" cy="7330440"/>
          </a:xfrm>
          <a:prstGeom prst="rect">
            <a:avLst/>
          </a:prstGeom>
          <a:ln>
            <a:noFill/>
          </a:ln>
        </p:spPr>
      </p:pic>
      <p:sp>
        <p:nvSpPr>
          <p:cNvPr id="14" name="TextBox 23">
            <a:extLst>
              <a:ext uri="{FF2B5EF4-FFF2-40B4-BE49-F238E27FC236}">
                <a16:creationId xmlns:a16="http://schemas.microsoft.com/office/drawing/2014/main" id="{1B63D1AF-7600-4445-929F-BA4417D66FA5}"/>
              </a:ext>
            </a:extLst>
          </p:cNvPr>
          <p:cNvSpPr txBox="1"/>
          <p:nvPr/>
        </p:nvSpPr>
        <p:spPr>
          <a:xfrm>
            <a:off x="1490729" y="2231866"/>
            <a:ext cx="3302122" cy="1631216"/>
          </a:xfrm>
          <a:prstGeom prst="rect">
            <a:avLst/>
          </a:prstGeom>
          <a:noFill/>
        </p:spPr>
        <p:txBody>
          <a:bodyPr wrap="none" rtlCol="0">
            <a:spAutoFit/>
          </a:bodyPr>
          <a:lstStyle/>
          <a:p>
            <a:r>
              <a:rPr lang="en-US" sz="5000" b="1" u="heavy" spc="300">
                <a:uFill>
                  <a:solidFill>
                    <a:srgbClr val="C00000"/>
                  </a:solidFill>
                </a:uFill>
                <a:latin typeface="Minion Pro" panose="02040503050306020203" pitchFamily="18" charset="0"/>
              </a:rPr>
              <a:t>Problem</a:t>
            </a:r>
          </a:p>
          <a:p>
            <a:r>
              <a:rPr lang="en-US" sz="5000" b="1" u="heavy" spc="300">
                <a:uFill>
                  <a:solidFill>
                    <a:srgbClr val="C00000"/>
                  </a:solidFill>
                </a:uFill>
                <a:latin typeface="Minion Pro" panose="02040503050306020203" pitchFamily="18" charset="0"/>
              </a:rPr>
              <a:t>Statement</a:t>
            </a:r>
            <a:endParaRPr lang="en-ID" sz="5000" b="1" u="heavy" spc="300">
              <a:uFill>
                <a:solidFill>
                  <a:srgbClr val="C00000"/>
                </a:solidFill>
              </a:uFill>
              <a:latin typeface="Minion Pro" panose="02040503050306020203" pitchFamily="18" charset="0"/>
            </a:endParaRPr>
          </a:p>
        </p:txBody>
      </p:sp>
      <p:sp>
        <p:nvSpPr>
          <p:cNvPr id="15" name="TextBox 25">
            <a:extLst>
              <a:ext uri="{FF2B5EF4-FFF2-40B4-BE49-F238E27FC236}">
                <a16:creationId xmlns:a16="http://schemas.microsoft.com/office/drawing/2014/main" id="{21444155-51C1-4394-B28E-27134718C126}"/>
              </a:ext>
            </a:extLst>
          </p:cNvPr>
          <p:cNvSpPr txBox="1"/>
          <p:nvPr/>
        </p:nvSpPr>
        <p:spPr>
          <a:xfrm>
            <a:off x="1490729" y="4004727"/>
            <a:ext cx="4053728" cy="1138773"/>
          </a:xfrm>
          <a:prstGeom prst="rect">
            <a:avLst/>
          </a:prstGeom>
          <a:noFill/>
        </p:spPr>
        <p:txBody>
          <a:bodyPr wrap="square" lIns="0" tIns="0" rIns="91440" bIns="0" rtlCol="0">
            <a:spAutoFit/>
          </a:bodyPr>
          <a:lstStyle/>
          <a:p>
            <a:pPr>
              <a:spcBef>
                <a:spcPts val="1200"/>
              </a:spcBef>
              <a:buClr>
                <a:srgbClr val="27AB9E"/>
              </a:buClr>
              <a:buSzPct val="150000"/>
            </a:pPr>
            <a:r>
              <a:rPr lang="en-US" b="1">
                <a:latin typeface="Lato" panose="020f0502020204030203" pitchFamily="34" charset="0"/>
              </a:rPr>
              <a:t>However,</a:t>
            </a:r>
          </a:p>
          <a:p>
            <a:pPr>
              <a:spcBef>
                <a:spcPts val="1200"/>
              </a:spcBef>
              <a:buClr>
                <a:srgbClr val="27AB9E"/>
              </a:buClr>
              <a:buSzPct val="150000"/>
            </a:pPr>
            <a:r>
              <a:rPr lang="en-US" b="1">
                <a:latin typeface="Lato" panose="020f0502020204030203" pitchFamily="34" charset="0"/>
              </a:rPr>
              <a:t>technology transfer is often</a:t>
            </a:r>
          </a:p>
          <a:p>
            <a:pPr>
              <a:spcBef>
                <a:spcPts val="1200"/>
              </a:spcBef>
              <a:buClr>
                <a:srgbClr val="27AB9E"/>
              </a:buClr>
              <a:buSzPct val="150000"/>
            </a:pPr>
            <a:r>
              <a:rPr lang="en-US" b="1">
                <a:latin typeface="Lato" panose="020f0502020204030203" pitchFamily="34" charset="0"/>
              </a:rPr>
              <a:t>hindered by various barriers, such as:</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21" name="TextBox 26">
            <a:extLst>
              <a:ext uri="{FF2B5EF4-FFF2-40B4-BE49-F238E27FC236}">
                <a16:creationId xmlns:a16="http://schemas.microsoft.com/office/drawing/2014/main" id="{27291B91-CC84-40C1-A5C2-10C3105A65FC}"/>
              </a:ext>
            </a:extLst>
          </p:cNvPr>
          <p:cNvSpPr txBox="1"/>
          <p:nvPr/>
        </p:nvSpPr>
        <p:spPr>
          <a:xfrm>
            <a:off x="12331308" y="-5383469"/>
            <a:ext cx="4734560" cy="2638351"/>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b="1">
                <a:latin typeface="Lato" panose="020f0502020204030203" pitchFamily="34" charset="0"/>
              </a:rPr>
              <a:t>Many researchers and innovators are not</a:t>
            </a:r>
            <a:endParaRPr lang="ar-SA" b="1">
              <a:latin typeface="Lato" panose="020f0502020204030203" pitchFamily="34" charset="0"/>
            </a:endParaRPr>
          </a:p>
          <a:p>
            <a:pPr>
              <a:lnSpc>
                <a:spcPct val="150000"/>
              </a:lnSpc>
              <a:spcBef>
                <a:spcPts val="1200"/>
              </a:spcBef>
              <a:buClr>
                <a:srgbClr val="27AB9E"/>
              </a:buClr>
              <a:buSzPct val="150000"/>
            </a:pPr>
            <a:r>
              <a:rPr lang="en-US" b="1">
                <a:latin typeface="Lato" panose="020f0502020204030203" pitchFamily="34" charset="0"/>
              </a:rPr>
              <a:t>aware of the potential and value of their</a:t>
            </a:r>
            <a:endParaRPr lang="ar-SA" b="1">
              <a:latin typeface="Lato" panose="020f0502020204030203" pitchFamily="34" charset="0"/>
            </a:endParaRPr>
          </a:p>
          <a:p>
            <a:pPr>
              <a:lnSpc>
                <a:spcPct val="150000"/>
              </a:lnSpc>
              <a:spcBef>
                <a:spcPts val="1200"/>
              </a:spcBef>
              <a:buClr>
                <a:srgbClr val="27AB9E"/>
              </a:buClr>
              <a:buSzPct val="150000"/>
            </a:pPr>
            <a:r>
              <a:rPr lang="en-US" b="1">
                <a:latin typeface="Lato" panose="020f0502020204030203" pitchFamily="34" charset="0"/>
              </a:rPr>
              <a:t>technologies and patents, or the</a:t>
            </a:r>
            <a:endParaRPr lang="ar-SA" b="1">
              <a:latin typeface="Lato" panose="020f0502020204030203" pitchFamily="34" charset="0"/>
            </a:endParaRPr>
          </a:p>
          <a:p>
            <a:pPr>
              <a:lnSpc>
                <a:spcPct val="150000"/>
              </a:lnSpc>
              <a:spcBef>
                <a:spcPts val="1200"/>
              </a:spcBef>
              <a:buClr>
                <a:srgbClr val="27AB9E"/>
              </a:buClr>
              <a:buSzPct val="150000"/>
            </a:pPr>
            <a:r>
              <a:rPr lang="en-US" b="1">
                <a:latin typeface="Lato" panose="020f0502020204030203" pitchFamily="34" charset="0"/>
              </a:rPr>
              <a:t>opportunities and resources available for</a:t>
            </a:r>
            <a:endParaRPr lang="ar-SA" b="1">
              <a:latin typeface="Lato" panose="020f0502020204030203" pitchFamily="34" charset="0"/>
            </a:endParaRPr>
          </a:p>
          <a:p>
            <a:pPr>
              <a:lnSpc>
                <a:spcPct val="150000"/>
              </a:lnSpc>
              <a:spcBef>
                <a:spcPts val="1200"/>
              </a:spcBef>
              <a:buClr>
                <a:srgbClr val="27AB9E"/>
              </a:buClr>
              <a:buSzPct val="150000"/>
            </a:pPr>
            <a:r>
              <a:rPr lang="en-US" b="1">
                <a:latin typeface="Lato" panose="020f0502020204030203" pitchFamily="34" charset="0"/>
              </a:rPr>
              <a:t>technology transfer.</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22" name="TextBox 30">
            <a:extLst>
              <a:ext uri="{FF2B5EF4-FFF2-40B4-BE49-F238E27FC236}">
                <a16:creationId xmlns:a16="http://schemas.microsoft.com/office/drawing/2014/main" id="{C239BFA2-8AF0-4430-9EBB-4398106E0AA9}"/>
              </a:ext>
            </a:extLst>
          </p:cNvPr>
          <p:cNvSpPr txBox="1"/>
          <p:nvPr/>
        </p:nvSpPr>
        <p:spPr>
          <a:xfrm>
            <a:off x="12331308" y="-6081367"/>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awareness:</a:t>
            </a:r>
          </a:p>
        </p:txBody>
      </p:sp>
      <p:pic>
        <p:nvPicPr>
          <p:cNvPr id="23" name="عنصر نائب للصورة 3">
            <a:extLst>
              <a:ext uri="{FF2B5EF4-FFF2-40B4-BE49-F238E27FC236}">
                <a16:creationId xmlns:a16="http://schemas.microsoft.com/office/drawing/2014/main" id="{44F8C20B-75EB-46EE-9CAF-C80C796CC757}"/>
              </a:ext>
            </a:extLst>
          </p:cNvPr>
          <p:cNvPicPr>
            <a:picLocks noGrp="1" noChangeAspect="1"/>
          </p:cNvPicPr>
          <p:nvPr>
            <p:ph type="pic" sz="quarter" idx="12"/>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9642" r="9642"/>
          <a:stretch>
            <a:fillRect/>
          </a:stretch>
        </p:blipFill>
        <p:spPr>
          <a:xfrm>
            <a:off x="6776720" y="-9014460"/>
            <a:ext cx="4734560" cy="7330440"/>
          </a:xfrm>
        </p:spPr>
      </p:pic>
      <p:sp>
        <p:nvSpPr>
          <p:cNvPr id="28" name="TextBox 26">
            <a:extLst>
              <a:ext uri="{FF2B5EF4-FFF2-40B4-BE49-F238E27FC236}">
                <a16:creationId xmlns:a16="http://schemas.microsoft.com/office/drawing/2014/main" id="{FA12C012-1175-42D5-AAEB-FC0D2D17A144}"/>
              </a:ext>
            </a:extLst>
          </p:cNvPr>
          <p:cNvSpPr txBox="1"/>
          <p:nvPr/>
        </p:nvSpPr>
        <p:spPr>
          <a:xfrm>
            <a:off x="12331308" y="15599735"/>
            <a:ext cx="4734560" cy="160729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b="1">
                <a:latin typeface="Lato" panose="020f0502020204030203" pitchFamily="34" charset="0"/>
              </a:rPr>
              <a:t>Many technology transfer projects require significant financial resources to cover the costs of development, testing, prototyping, licensing, marketing and scaling.</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29" name="TextBox 30">
            <a:extLst>
              <a:ext uri="{FF2B5EF4-FFF2-40B4-BE49-F238E27FC236}">
                <a16:creationId xmlns:a16="http://schemas.microsoft.com/office/drawing/2014/main" id="{05F2A87E-F3F4-48BD-B938-15123EB15682}"/>
              </a:ext>
            </a:extLst>
          </p:cNvPr>
          <p:cNvSpPr txBox="1"/>
          <p:nvPr/>
        </p:nvSpPr>
        <p:spPr>
          <a:xfrm>
            <a:off x="12331308" y="14901836"/>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funding:</a:t>
            </a:r>
          </a:p>
        </p:txBody>
      </p:sp>
      <p:pic>
        <p:nvPicPr>
          <p:cNvPr id="30" name="عنصر نائب للصورة 3">
            <a:extLst>
              <a:ext uri="{FF2B5EF4-FFF2-40B4-BE49-F238E27FC236}">
                <a16:creationId xmlns:a16="http://schemas.microsoft.com/office/drawing/2014/main" id="{030FF059-5110-47D0-8D21-F8EF2F6C8E37}"/>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50516" t="467" r="6426" b="-467"/>
          <a:stretch>
            <a:fillRect/>
          </a:stretch>
        </p:blipFill>
        <p:spPr>
          <a:xfrm>
            <a:off x="6776720" y="11968743"/>
            <a:ext cx="4734560" cy="7330440"/>
          </a:xfrm>
          <a:prstGeom prst="rect">
            <a:avLst/>
          </a:prstGeom>
          <a:ln>
            <a:noFill/>
          </a:ln>
        </p:spPr>
      </p:pic>
      <p:sp>
        <p:nvSpPr>
          <p:cNvPr id="13" name="Rectangle 53">
            <a:extLst>
              <a:ext uri="{FF2B5EF4-FFF2-40B4-BE49-F238E27FC236}">
                <a16:creationId xmlns:a16="http://schemas.microsoft.com/office/drawing/2014/main" id="{C4677001-F72F-43A1-A121-DCE198F28DE9}"/>
              </a:ext>
            </a:extLst>
          </p:cNvPr>
          <p:cNvSpPr/>
          <p:nvPr/>
        </p:nvSpPr>
        <p:spPr>
          <a:xfrm>
            <a:off x="0" y="1478280"/>
            <a:ext cx="629920" cy="7330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124566489"/>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TextBox 26">
            <a:extLst>
              <a:ext uri="{FF2B5EF4-FFF2-40B4-BE49-F238E27FC236}">
                <a16:creationId xmlns:a16="http://schemas.microsoft.com/office/drawing/2014/main" id="{C847BA48-CDF4-41FD-9F75-E07413042EB0}"/>
              </a:ext>
            </a:extLst>
          </p:cNvPr>
          <p:cNvSpPr txBox="1"/>
          <p:nvPr/>
        </p:nvSpPr>
        <p:spPr>
          <a:xfrm>
            <a:off x="12331308" y="-4987229"/>
            <a:ext cx="4734560" cy="2022798"/>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b="1">
                <a:latin typeface="Lato" panose="020f0502020204030203" pitchFamily="34" charset="0"/>
              </a:rPr>
              <a:t>Many entrepreneurs and investors are not able to access the technologies and patents that match their interests, needs, or goals, or to contact the owners of the technologies and patents.</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8" name="TextBox 30">
            <a:extLst>
              <a:ext uri="{FF2B5EF4-FFF2-40B4-BE49-F238E27FC236}">
                <a16:creationId xmlns:a16="http://schemas.microsoft.com/office/drawing/2014/main" id="{54DF8123-C093-408E-9ABC-ADD0B86FEAC2}"/>
              </a:ext>
            </a:extLst>
          </p:cNvPr>
          <p:cNvSpPr txBox="1"/>
          <p:nvPr/>
        </p:nvSpPr>
        <p:spPr>
          <a:xfrm>
            <a:off x="12331308" y="-5685127"/>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access:</a:t>
            </a:r>
          </a:p>
        </p:txBody>
      </p:sp>
      <p:pic>
        <p:nvPicPr>
          <p:cNvPr id="9" name="عنصر نائب للصورة 3">
            <a:extLst>
              <a:ext uri="{FF2B5EF4-FFF2-40B4-BE49-F238E27FC236}">
                <a16:creationId xmlns:a16="http://schemas.microsoft.com/office/drawing/2014/main" id="{EFB4154C-7742-41E9-8057-72C9556B447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471" r="28471"/>
          <a:stretch>
            <a:fillRect/>
          </a:stretch>
        </p:blipFill>
        <p:spPr>
          <a:xfrm>
            <a:off x="6776720" y="-8618220"/>
            <a:ext cx="4734560" cy="7330440"/>
          </a:xfrm>
          <a:prstGeom prst="rect">
            <a:avLst/>
          </a:prstGeom>
          <a:ln>
            <a:noFill/>
          </a:ln>
        </p:spPr>
      </p:pic>
      <p:sp>
        <p:nvSpPr>
          <p:cNvPr id="14" name="TextBox 23">
            <a:extLst>
              <a:ext uri="{FF2B5EF4-FFF2-40B4-BE49-F238E27FC236}">
                <a16:creationId xmlns:a16="http://schemas.microsoft.com/office/drawing/2014/main" id="{1B63D1AF-7600-4445-929F-BA4417D66FA5}"/>
              </a:ext>
            </a:extLst>
          </p:cNvPr>
          <p:cNvSpPr txBox="1"/>
          <p:nvPr/>
        </p:nvSpPr>
        <p:spPr>
          <a:xfrm>
            <a:off x="1490729" y="2231866"/>
            <a:ext cx="3302122" cy="1631216"/>
          </a:xfrm>
          <a:prstGeom prst="rect">
            <a:avLst/>
          </a:prstGeom>
          <a:noFill/>
        </p:spPr>
        <p:txBody>
          <a:bodyPr wrap="none" rtlCol="0">
            <a:spAutoFit/>
          </a:bodyPr>
          <a:lstStyle/>
          <a:p>
            <a:r>
              <a:rPr lang="en-US" sz="5000" b="1" u="heavy" spc="300">
                <a:uFill>
                  <a:solidFill>
                    <a:srgbClr val="C00000"/>
                  </a:solidFill>
                </a:uFill>
                <a:latin typeface="Minion Pro" panose="02040503050306020203" pitchFamily="18" charset="0"/>
              </a:rPr>
              <a:t>Problem</a:t>
            </a:r>
          </a:p>
          <a:p>
            <a:r>
              <a:rPr lang="en-US" sz="5000" b="1" u="heavy" spc="300">
                <a:uFill>
                  <a:solidFill>
                    <a:srgbClr val="C00000"/>
                  </a:solidFill>
                </a:uFill>
                <a:latin typeface="Minion Pro" panose="02040503050306020203" pitchFamily="18" charset="0"/>
              </a:rPr>
              <a:t>Statement</a:t>
            </a:r>
            <a:endParaRPr lang="en-ID" sz="5000" b="1" u="heavy" spc="300">
              <a:uFill>
                <a:solidFill>
                  <a:srgbClr val="C00000"/>
                </a:solidFill>
              </a:uFill>
              <a:latin typeface="Minion Pro" panose="02040503050306020203" pitchFamily="18" charset="0"/>
            </a:endParaRPr>
          </a:p>
        </p:txBody>
      </p:sp>
      <p:sp>
        <p:nvSpPr>
          <p:cNvPr id="15" name="TextBox 25">
            <a:extLst>
              <a:ext uri="{FF2B5EF4-FFF2-40B4-BE49-F238E27FC236}">
                <a16:creationId xmlns:a16="http://schemas.microsoft.com/office/drawing/2014/main" id="{21444155-51C1-4394-B28E-27134718C126}"/>
              </a:ext>
            </a:extLst>
          </p:cNvPr>
          <p:cNvSpPr txBox="1"/>
          <p:nvPr/>
        </p:nvSpPr>
        <p:spPr>
          <a:xfrm>
            <a:off x="1490729" y="4004727"/>
            <a:ext cx="4053728" cy="1138773"/>
          </a:xfrm>
          <a:prstGeom prst="rect">
            <a:avLst/>
          </a:prstGeom>
          <a:noFill/>
        </p:spPr>
        <p:txBody>
          <a:bodyPr wrap="square" lIns="0" tIns="0" rIns="91440" bIns="0" rtlCol="0">
            <a:spAutoFit/>
          </a:bodyPr>
          <a:lstStyle/>
          <a:p>
            <a:pPr>
              <a:spcBef>
                <a:spcPts val="1200"/>
              </a:spcBef>
              <a:buClr>
                <a:srgbClr val="27AB9E"/>
              </a:buClr>
              <a:buSzPct val="150000"/>
            </a:pPr>
            <a:r>
              <a:rPr lang="en-US" b="1">
                <a:latin typeface="Lato" panose="020f0502020204030203" pitchFamily="34" charset="0"/>
              </a:rPr>
              <a:t>However,</a:t>
            </a:r>
          </a:p>
          <a:p>
            <a:pPr>
              <a:spcBef>
                <a:spcPts val="1200"/>
              </a:spcBef>
              <a:buClr>
                <a:srgbClr val="27AB9E"/>
              </a:buClr>
              <a:buSzPct val="150000"/>
            </a:pPr>
            <a:r>
              <a:rPr lang="en-US" b="1">
                <a:latin typeface="Lato" panose="020f0502020204030203" pitchFamily="34" charset="0"/>
              </a:rPr>
              <a:t>technology transfer is often</a:t>
            </a:r>
          </a:p>
          <a:p>
            <a:pPr>
              <a:spcBef>
                <a:spcPts val="1200"/>
              </a:spcBef>
              <a:buClr>
                <a:srgbClr val="27AB9E"/>
              </a:buClr>
              <a:buSzPct val="150000"/>
            </a:pPr>
            <a:r>
              <a:rPr lang="en-US" b="1">
                <a:latin typeface="Lato" panose="020f0502020204030203" pitchFamily="34" charset="0"/>
              </a:rPr>
              <a:t>hindered by various barriers, such as:</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12" name="TextBox 26">
            <a:extLst>
              <a:ext uri="{FF2B5EF4-FFF2-40B4-BE49-F238E27FC236}">
                <a16:creationId xmlns:a16="http://schemas.microsoft.com/office/drawing/2014/main" id="{A21C10A6-2617-4D73-969D-BFE4CD41697D}"/>
              </a:ext>
            </a:extLst>
          </p:cNvPr>
          <p:cNvSpPr txBox="1"/>
          <p:nvPr/>
        </p:nvSpPr>
        <p:spPr>
          <a:xfrm>
            <a:off x="12331308" y="5109271"/>
            <a:ext cx="4734560" cy="160729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b="1">
                <a:latin typeface="Lato" panose="020f0502020204030203" pitchFamily="34" charset="0"/>
              </a:rPr>
              <a:t>Many technology transfer projects require significant financial resources to cover the costs of development, testing, prototyping, licensing, marketing and scaling.</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13" name="TextBox 30">
            <a:extLst>
              <a:ext uri="{FF2B5EF4-FFF2-40B4-BE49-F238E27FC236}">
                <a16:creationId xmlns:a16="http://schemas.microsoft.com/office/drawing/2014/main" id="{93B4274F-FE8C-40D4-9CB1-77D624677DD6}"/>
              </a:ext>
            </a:extLst>
          </p:cNvPr>
          <p:cNvSpPr txBox="1"/>
          <p:nvPr/>
        </p:nvSpPr>
        <p:spPr>
          <a:xfrm>
            <a:off x="12331308" y="4411373"/>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funding:</a:t>
            </a:r>
          </a:p>
        </p:txBody>
      </p:sp>
      <p:pic>
        <p:nvPicPr>
          <p:cNvPr id="16" name="عنصر نائب للصورة 3">
            <a:extLst>
              <a:ext uri="{FF2B5EF4-FFF2-40B4-BE49-F238E27FC236}">
                <a16:creationId xmlns:a16="http://schemas.microsoft.com/office/drawing/2014/main" id="{F487C48F-2EC6-472A-B5FD-67AEC14E763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50516" t="467" r="6426" b="-467"/>
          <a:stretch>
            <a:fillRect/>
          </a:stretch>
        </p:blipFill>
        <p:spPr>
          <a:xfrm>
            <a:off x="6776720" y="1478280"/>
            <a:ext cx="4734560" cy="7330440"/>
          </a:xfrm>
          <a:prstGeom prst="rect">
            <a:avLst/>
          </a:prstGeom>
          <a:ln>
            <a:noFill/>
          </a:ln>
        </p:spPr>
      </p:pic>
      <p:sp>
        <p:nvSpPr>
          <p:cNvPr id="17" name="TextBox 26">
            <a:extLst>
              <a:ext uri="{FF2B5EF4-FFF2-40B4-BE49-F238E27FC236}">
                <a16:creationId xmlns:a16="http://schemas.microsoft.com/office/drawing/2014/main" id="{20E646C8-DBA2-4665-AFC8-7A3ED62B0D85}"/>
              </a:ext>
            </a:extLst>
          </p:cNvPr>
          <p:cNvSpPr txBox="1"/>
          <p:nvPr/>
        </p:nvSpPr>
        <p:spPr>
          <a:xfrm>
            <a:off x="12331308" y="14756043"/>
            <a:ext cx="4734560" cy="2022798"/>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b="1">
                <a:latin typeface="Lato" panose="020f0502020204030203" pitchFamily="34" charset="0"/>
              </a:rPr>
              <a:t>Many parties involved in technology transfer lack the motivation and recognition to engage in technology transfer, due to the risks, uncertainties and complexities involved.</a:t>
            </a:r>
            <a:endParaRPr lang="en-US" b="1">
              <a:latin typeface="Lato" panose="020f0502020204030203" pitchFamily="34" charset="0"/>
              <a:ea typeface="Lato Light" panose="020f0502020204030203" pitchFamily="34" charset="0"/>
              <a:cs typeface="Lato Light" panose="020f0502020204030203" pitchFamily="34" charset="0"/>
            </a:endParaRPr>
          </a:p>
        </p:txBody>
      </p:sp>
      <p:sp>
        <p:nvSpPr>
          <p:cNvPr id="18" name="TextBox 30">
            <a:extLst>
              <a:ext uri="{FF2B5EF4-FFF2-40B4-BE49-F238E27FC236}">
                <a16:creationId xmlns:a16="http://schemas.microsoft.com/office/drawing/2014/main" id="{63AB7C13-982B-40FA-9CA4-D7EE39902DAF}"/>
              </a:ext>
            </a:extLst>
          </p:cNvPr>
          <p:cNvSpPr txBox="1"/>
          <p:nvPr/>
        </p:nvSpPr>
        <p:spPr>
          <a:xfrm>
            <a:off x="12331308" y="14058145"/>
            <a:ext cx="3617017" cy="400879"/>
          </a:xfrm>
          <a:prstGeom prst="rect">
            <a:avLst/>
          </a:prstGeom>
          <a:noFill/>
        </p:spPr>
        <p:txBody>
          <a:bodyPr wrap="square" lIns="0" tIns="0" rIns="91440" bIns="0" rtlCol="0">
            <a:spAutoFit/>
          </a:bodyPr>
          <a:lstStyle/>
          <a:p>
            <a:pPr>
              <a:lnSpc>
                <a:spcPct val="150000"/>
              </a:lnSpc>
              <a:spcBef>
                <a:spcPts val="1200"/>
              </a:spcBef>
              <a:buClr>
                <a:srgbClr val="27AB9E"/>
              </a:buClr>
              <a:buSzPct val="150000"/>
            </a:pPr>
            <a:r>
              <a:rPr lang="en-US" sz="2000" b="1" spc="300">
                <a:latin typeface="Lato" panose="020f0502020204030203" pitchFamily="34" charset="0"/>
                <a:ea typeface="Lato Light" panose="020f0502020204030203" pitchFamily="34" charset="0"/>
                <a:cs typeface="Lato Light" panose="020f0502020204030203" pitchFamily="34" charset="0"/>
              </a:rPr>
              <a:t>●	Lack of incentives:</a:t>
            </a:r>
          </a:p>
        </p:txBody>
      </p:sp>
      <p:pic>
        <p:nvPicPr>
          <p:cNvPr id="19" name="عنصر نائب للصورة 3">
            <a:extLst>
              <a:ext uri="{FF2B5EF4-FFF2-40B4-BE49-F238E27FC236}">
                <a16:creationId xmlns:a16="http://schemas.microsoft.com/office/drawing/2014/main" id="{1F3F6BCE-55D9-4F5A-AE4B-82B8527C3D0A}"/>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6977" r="26977"/>
          <a:stretch>
            <a:fillRect/>
          </a:stretch>
        </p:blipFill>
        <p:spPr>
          <a:xfrm>
            <a:off x="6776720" y="11125052"/>
            <a:ext cx="4734560" cy="7330440"/>
          </a:xfrm>
          <a:prstGeom prst="rect">
            <a:avLst/>
          </a:prstGeom>
          <a:ln>
            <a:noFill/>
          </a:ln>
        </p:spPr>
      </p:pic>
      <p:sp>
        <p:nvSpPr>
          <p:cNvPr id="20" name="Rectangle 53">
            <a:extLst>
              <a:ext uri="{FF2B5EF4-FFF2-40B4-BE49-F238E27FC236}">
                <a16:creationId xmlns:a16="http://schemas.microsoft.com/office/drawing/2014/main" id="{C7BBB113-D679-4D28-B080-97DE9A1A6917}"/>
              </a:ext>
            </a:extLst>
          </p:cNvPr>
          <p:cNvSpPr/>
          <p:nvPr/>
        </p:nvSpPr>
        <p:spPr>
          <a:xfrm>
            <a:off x="0" y="1478280"/>
            <a:ext cx="629920" cy="7330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80162896"/>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tags/tag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Office Theme">
  <a:themeElements>
    <a:clrScheme name="[WO] Original 19">
      <a:dk1>
        <a:srgbClr val="323232"/>
      </a:dk1>
      <a:lt1>
        <a:srgbClr val="F7F7F7"/>
      </a:lt1>
      <a:dk2>
        <a:srgbClr val="323232"/>
      </a:dk2>
      <a:lt2>
        <a:srgbClr val="F7F7F7"/>
      </a:lt2>
      <a:accent1>
        <a:srgbClr val="D31B5D"/>
      </a:accent1>
      <a:accent2>
        <a:srgbClr val="FD354D"/>
      </a:accent2>
      <a:accent3>
        <a:srgbClr val="F29908"/>
      </a:accent3>
      <a:accent4>
        <a:srgbClr val="10B491"/>
      </a:accent4>
      <a:accent5>
        <a:srgbClr val="1B85B5"/>
      </a:accent5>
      <a:accent6>
        <a:srgbClr val="4E51C2"/>
      </a:accent6>
      <a:hlink>
        <a:srgbClr val="F33B48"/>
      </a:hlink>
      <a:folHlink>
        <a:srgbClr val="FFC000"/>
      </a:folHlink>
    </a:clrScheme>
    <a:fontScheme name="Office Them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Template>Office Theme</Template>
  <Company/>
  <PresentationFormat>مخصص</PresentationFormat>
  <Paragraphs>291</Paragraphs>
  <Slides>44</Slides>
  <Notes>1</Notes>
  <TotalTime>2365</TotalTime>
  <HiddenSlides>0</HiddenSlides>
  <MMClips>0</MMClips>
  <ScaleCrop>0</ScaleCrop>
  <HeadingPairs>
    <vt:vector baseType="variant" size="6">
      <vt:variant>
        <vt:lpstr>Fonts used</vt:lpstr>
      </vt:variant>
      <vt:variant>
        <vt:i4>7</vt:i4>
      </vt:variant>
      <vt:variant>
        <vt:lpstr>Theme</vt:lpstr>
      </vt:variant>
      <vt:variant>
        <vt:i4>1</vt:i4>
      </vt:variant>
      <vt:variant>
        <vt:lpstr>Slide Titles</vt:lpstr>
      </vt:variant>
      <vt:variant>
        <vt:i4>44</vt:i4>
      </vt:variant>
    </vt:vector>
  </HeadingPairs>
  <TitlesOfParts>
    <vt:vector baseType="lpstr" size="52">
      <vt:lpstr>Arial</vt:lpstr>
      <vt:lpstr>Calibri Light</vt:lpstr>
      <vt:lpstr>Calibri</vt:lpstr>
      <vt:lpstr>Lato</vt:lpstr>
      <vt:lpstr>Lato Light</vt:lpstr>
      <vt:lpstr>Minion Pro</vt:lpstr>
      <vt:lpstr>Gill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PowerPoint Presentation</dc:title>
  <dc:creator>USER</dc:creator>
  <cp:lastModifiedBy>السر أحمد</cp:lastModifiedBy>
  <cp:revision>378</cp:revision>
  <dcterms:created xsi:type="dcterms:W3CDTF">2019-09-05T16:40:00Z</dcterms:created>
  <dcterms:modified xsi:type="dcterms:W3CDTF">2024-07-09T19:31:24Z</dcterms:modified>
</cp:coreProperties>
</file>